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5"/>
  </p:notesMasterIdLst>
  <p:sldIdLst>
    <p:sldId id="260" r:id="rId2"/>
    <p:sldId id="261" r:id="rId3"/>
    <p:sldId id="262" r:id="rId4"/>
    <p:sldId id="371" r:id="rId5"/>
    <p:sldId id="372" r:id="rId6"/>
    <p:sldId id="373" r:id="rId7"/>
    <p:sldId id="374" r:id="rId8"/>
    <p:sldId id="375" r:id="rId9"/>
    <p:sldId id="370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404" r:id="rId22"/>
    <p:sldId id="405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406" r:id="rId41"/>
    <p:sldId id="407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321" r:id="rId98"/>
    <p:sldId id="322" r:id="rId99"/>
    <p:sldId id="323" r:id="rId100"/>
    <p:sldId id="324" r:id="rId101"/>
    <p:sldId id="325" r:id="rId102"/>
    <p:sldId id="326" r:id="rId103"/>
    <p:sldId id="327" r:id="rId104"/>
    <p:sldId id="328" r:id="rId105"/>
    <p:sldId id="329" r:id="rId106"/>
    <p:sldId id="330" r:id="rId107"/>
    <p:sldId id="331" r:id="rId108"/>
    <p:sldId id="332" r:id="rId109"/>
    <p:sldId id="333" r:id="rId110"/>
    <p:sldId id="334" r:id="rId111"/>
    <p:sldId id="335" r:id="rId112"/>
    <p:sldId id="336" r:id="rId113"/>
    <p:sldId id="337" r:id="rId114"/>
    <p:sldId id="338" r:id="rId115"/>
    <p:sldId id="339" r:id="rId116"/>
    <p:sldId id="340" r:id="rId117"/>
    <p:sldId id="341" r:id="rId118"/>
    <p:sldId id="342" r:id="rId119"/>
    <p:sldId id="343" r:id="rId120"/>
    <p:sldId id="344" r:id="rId121"/>
    <p:sldId id="345" r:id="rId122"/>
    <p:sldId id="346" r:id="rId123"/>
    <p:sldId id="347" r:id="rId124"/>
    <p:sldId id="348" r:id="rId125"/>
    <p:sldId id="349" r:id="rId126"/>
    <p:sldId id="350" r:id="rId127"/>
    <p:sldId id="351" r:id="rId128"/>
    <p:sldId id="352" r:id="rId129"/>
    <p:sldId id="353" r:id="rId130"/>
    <p:sldId id="354" r:id="rId131"/>
    <p:sldId id="355" r:id="rId132"/>
    <p:sldId id="356" r:id="rId133"/>
    <p:sldId id="357" r:id="rId134"/>
    <p:sldId id="358" r:id="rId135"/>
    <p:sldId id="359" r:id="rId136"/>
    <p:sldId id="360" r:id="rId137"/>
    <p:sldId id="361" r:id="rId138"/>
    <p:sldId id="362" r:id="rId139"/>
    <p:sldId id="363" r:id="rId140"/>
    <p:sldId id="364" r:id="rId141"/>
    <p:sldId id="365" r:id="rId142"/>
    <p:sldId id="366" r:id="rId143"/>
    <p:sldId id="367" r:id="rId1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61" autoAdjust="0"/>
    <p:restoredTop sz="95455" autoAdjust="0"/>
  </p:normalViewPr>
  <p:slideViewPr>
    <p:cSldViewPr snapToGrid="0">
      <p:cViewPr varScale="1">
        <p:scale>
          <a:sx n="87" d="100"/>
          <a:sy n="87" d="100"/>
        </p:scale>
        <p:origin x="360" y="84"/>
      </p:cViewPr>
      <p:guideLst/>
    </p:cSldViewPr>
  </p:slideViewPr>
  <p:outlineViewPr>
    <p:cViewPr>
      <p:scale>
        <a:sx n="33" d="100"/>
        <a:sy n="33" d="100"/>
      </p:scale>
      <p:origin x="0" y="-6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33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F7F0E-A8A3-458B-9D16-541DF5910CCD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544A-F784-4422-8D30-83A7D9881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54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5167-A85F-4ED3-8886-6D1F850E4AF8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86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F468-080F-4B44-97AB-60DEE8C48B6D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4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9F63-4CF2-4625-8C14-217112ABE0F5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13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D47F-1CF1-4C04-9407-BA1B0958B8C2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5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A0ED-304D-4979-9C91-59A09071CBE1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4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9A1C-BAE1-4A78-975F-620CC2C689E9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0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98C1-66AA-489B-A24E-AE34A91160BE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56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FE21-D169-41A8-80DB-877F35E297F4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00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C7AF9-3254-48EE-B9BB-8E51BE50E1F7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5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F6B65-6476-48A1-B4A4-734A69774B2A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8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F286-D470-4EE4-8411-41304A337CAE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10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36B66-AAFB-4BAA-B6A3-6CC56B0467F6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324CB-6AC9-4CBE-98CC-CD980FBD2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jh@ucas.ac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332" y="271024"/>
            <a:ext cx="7772400" cy="266136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b="1" dirty="0">
                <a:solidFill>
                  <a:srgbClr val="000099"/>
                </a:solidFill>
              </a:rPr>
              <a:t>材料科</a:t>
            </a:r>
            <a:r>
              <a:rPr lang="zh-CN" altLang="en-US" b="1" dirty="0" smtClean="0">
                <a:solidFill>
                  <a:srgbClr val="000099"/>
                </a:solidFill>
              </a:rPr>
              <a:t>学学</a:t>
            </a:r>
            <a:r>
              <a:rPr lang="zh-CN" altLang="en-US" b="1" dirty="0">
                <a:solidFill>
                  <a:srgbClr val="000099"/>
                </a:solidFill>
              </a:rPr>
              <a:t>术道德规</a:t>
            </a:r>
            <a:r>
              <a:rPr lang="zh-CN" altLang="en-US" b="1" dirty="0" smtClean="0">
                <a:solidFill>
                  <a:srgbClr val="000099"/>
                </a:solidFill>
              </a:rPr>
              <a:t>范与论文写作</a:t>
            </a:r>
            <a:r>
              <a:rPr lang="en-US" altLang="zh-CN" b="1" dirty="0">
                <a:solidFill>
                  <a:srgbClr val="0000FF"/>
                </a:solidFill>
              </a:rPr>
              <a:t/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zh-CN" altLang="en-US" b="1" dirty="0" smtClean="0">
                <a:solidFill>
                  <a:srgbClr val="C00000"/>
                </a:solidFill>
              </a:rPr>
              <a:t>第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</a:rPr>
              <a:t>次</a:t>
            </a:r>
            <a:r>
              <a:rPr lang="zh-CN" altLang="en-US" b="1" dirty="0">
                <a:solidFill>
                  <a:srgbClr val="C00000"/>
                </a:solidFill>
              </a:rPr>
              <a:t>课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6170" y="3453218"/>
            <a:ext cx="7974723" cy="297442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900" b="1" dirty="0">
                <a:solidFill>
                  <a:srgbClr val="000099"/>
                </a:solidFill>
              </a:rPr>
              <a:t>黄继军 副教授</a:t>
            </a:r>
            <a:endParaRPr lang="en-US" altLang="zh-CN" sz="3900" b="1" dirty="0">
              <a:solidFill>
                <a:srgbClr val="000099"/>
              </a:solidFill>
            </a:endParaRPr>
          </a:p>
          <a:p>
            <a:r>
              <a:rPr lang="zh-CN" altLang="en-US" sz="3900" b="1" dirty="0">
                <a:solidFill>
                  <a:srgbClr val="000099"/>
                </a:solidFill>
              </a:rPr>
              <a:t>中国科学院大学</a:t>
            </a:r>
            <a:endParaRPr lang="en-US" altLang="zh-CN" sz="3900" b="1" dirty="0">
              <a:solidFill>
                <a:srgbClr val="000099"/>
              </a:solidFill>
            </a:endParaRPr>
          </a:p>
          <a:p>
            <a:r>
              <a:rPr lang="zh-CN" altLang="en-US" sz="3900" b="1" dirty="0">
                <a:solidFill>
                  <a:srgbClr val="000099"/>
                </a:solidFill>
              </a:rPr>
              <a:t>材料科学与光电技术学院</a:t>
            </a:r>
            <a:endParaRPr lang="en-US" altLang="zh-CN" sz="3900" b="1" dirty="0">
              <a:solidFill>
                <a:srgbClr val="000099"/>
              </a:solidFill>
            </a:endParaRPr>
          </a:p>
          <a:p>
            <a:r>
              <a:rPr lang="en-US" altLang="zh-CN" sz="3900" b="1" dirty="0">
                <a:solidFill>
                  <a:srgbClr val="000099"/>
                </a:solidFill>
              </a:rPr>
              <a:t>Email: </a:t>
            </a:r>
            <a:r>
              <a:rPr lang="en-US" altLang="zh-CN" sz="3900" b="1" dirty="0" smtClean="0">
                <a:solidFill>
                  <a:srgbClr val="0000FF"/>
                </a:solidFill>
                <a:hlinkClick r:id="rId2"/>
              </a:rPr>
              <a:t>jjh@ucas.ac.cn</a:t>
            </a:r>
            <a:endParaRPr lang="en-US" altLang="zh-CN" sz="3900" b="1" dirty="0" smtClean="0">
              <a:solidFill>
                <a:srgbClr val="0000FF"/>
              </a:solidFill>
            </a:endParaRPr>
          </a:p>
          <a:p>
            <a:r>
              <a:rPr lang="en-US" altLang="zh-CN" sz="3900" b="1" dirty="0" smtClean="0">
                <a:solidFill>
                  <a:srgbClr val="000099"/>
                </a:solidFill>
              </a:rPr>
              <a:t>18600764250</a:t>
            </a:r>
            <a:endParaRPr lang="zh-CN" altLang="en-US" sz="3900" b="1" dirty="0">
              <a:solidFill>
                <a:srgbClr val="000099"/>
              </a:solidFill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106" y="166836"/>
            <a:ext cx="8285357" cy="859316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‘本科毕业论</a:t>
            </a:r>
            <a:r>
              <a:rPr lang="zh-CN" altLang="en-US" b="1" dirty="0" smtClean="0">
                <a:solidFill>
                  <a:srgbClr val="C00000"/>
                </a:solidFill>
              </a:rPr>
              <a:t>文</a:t>
            </a:r>
            <a:r>
              <a:rPr lang="zh-CN" altLang="en-US" b="1" dirty="0">
                <a:solidFill>
                  <a:srgbClr val="C00000"/>
                </a:solidFill>
              </a:rPr>
              <a:t>写作</a:t>
            </a:r>
            <a:r>
              <a:rPr lang="zh-CN" altLang="en-US" b="1" dirty="0" smtClean="0">
                <a:solidFill>
                  <a:srgbClr val="C00000"/>
                </a:solidFill>
              </a:rPr>
              <a:t>’ 讲座</a:t>
            </a:r>
            <a:r>
              <a:rPr lang="zh-CN" altLang="en-US" b="1" dirty="0">
                <a:solidFill>
                  <a:srgbClr val="C00000"/>
                </a:solidFill>
              </a:rPr>
              <a:t>提</a:t>
            </a:r>
            <a:r>
              <a:rPr lang="zh-CN" altLang="en-US" b="1" dirty="0" smtClean="0">
                <a:solidFill>
                  <a:srgbClr val="C00000"/>
                </a:solidFill>
              </a:rPr>
              <a:t>纲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036" y="909382"/>
            <a:ext cx="8280637" cy="525198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900" b="1" dirty="0" smtClean="0">
                <a:solidFill>
                  <a:srgbClr val="0000FF"/>
                </a:solidFill>
              </a:rPr>
              <a:t>一、本科毕业论文的实质与意义</a:t>
            </a:r>
            <a:endParaRPr lang="en-US" altLang="zh-CN" sz="3900" b="1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900" b="1" dirty="0" smtClean="0">
                <a:solidFill>
                  <a:srgbClr val="0000FF"/>
                </a:solidFill>
              </a:rPr>
              <a:t>二、国科大本科毕业论文的要求</a:t>
            </a:r>
            <a:endParaRPr lang="en-US" altLang="zh-CN" sz="3900" b="1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900" b="1" dirty="0" smtClean="0">
                <a:solidFill>
                  <a:srgbClr val="0000FF"/>
                </a:solidFill>
              </a:rPr>
              <a:t>三、如何写本科毕业论文？</a:t>
            </a:r>
            <a:endParaRPr lang="en-US" altLang="zh-CN" sz="3900" b="1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900" b="1" dirty="0" smtClean="0">
                <a:solidFill>
                  <a:srgbClr val="0000FF"/>
                </a:solidFill>
              </a:rPr>
              <a:t>四、图与表的制作技巧</a:t>
            </a:r>
            <a:endParaRPr lang="en-US" altLang="zh-CN" sz="3900" b="1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900" b="1" dirty="0" smtClean="0">
                <a:solidFill>
                  <a:srgbClr val="0000FF"/>
                </a:solidFill>
              </a:rPr>
              <a:t>五、本科毕业论文实例</a:t>
            </a:r>
            <a:endParaRPr lang="en-US" altLang="zh-CN" sz="3900" b="1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900" b="1" dirty="0" smtClean="0">
                <a:solidFill>
                  <a:srgbClr val="0000FF"/>
                </a:solidFill>
              </a:rPr>
              <a:t>六、本科论文</a:t>
            </a:r>
            <a:r>
              <a:rPr lang="zh-CN" altLang="en-US" sz="3900" b="1" dirty="0" smtClean="0">
                <a:solidFill>
                  <a:srgbClr val="0000FF"/>
                </a:solidFill>
              </a:rPr>
              <a:t>的</a:t>
            </a:r>
            <a:r>
              <a:rPr lang="zh-CN" altLang="en-US" sz="3900" b="1" dirty="0">
                <a:solidFill>
                  <a:srgbClr val="0000FF"/>
                </a:solidFill>
              </a:rPr>
              <a:t>常见</a:t>
            </a:r>
            <a:r>
              <a:rPr lang="zh-CN" altLang="en-US" sz="3900" b="1" dirty="0" smtClean="0">
                <a:solidFill>
                  <a:srgbClr val="0000FF"/>
                </a:solidFill>
              </a:rPr>
              <a:t>问</a:t>
            </a:r>
            <a:r>
              <a:rPr lang="zh-CN" altLang="en-US" sz="3900" b="1" dirty="0" smtClean="0">
                <a:solidFill>
                  <a:srgbClr val="0000FF"/>
                </a:solidFill>
              </a:rPr>
              <a:t>题</a:t>
            </a:r>
            <a:endParaRPr lang="en-US" altLang="zh-CN" sz="3900" b="1" dirty="0" smtClean="0">
              <a:solidFill>
                <a:srgbClr val="0000FF"/>
              </a:solidFill>
            </a:endParaRPr>
          </a:p>
          <a:p>
            <a:pPr marL="514350" indent="-514350">
              <a:buAutoNum type="arabicPeriod"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14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77" y="100227"/>
            <a:ext cx="4732579" cy="64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446" y="77118"/>
            <a:ext cx="3337422" cy="1325563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目录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29" y="1057619"/>
            <a:ext cx="6616534" cy="58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1814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00FF"/>
                </a:solidFill>
              </a:rPr>
              <a:t>目录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31" y="805248"/>
            <a:ext cx="6469109" cy="59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484" y="22034"/>
            <a:ext cx="3513692" cy="727113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中英文摘要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58" y="705079"/>
            <a:ext cx="7794425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39" y="0"/>
            <a:ext cx="5575668" cy="65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679"/>
            <a:ext cx="9144000" cy="46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80" y="103100"/>
            <a:ext cx="5754258" cy="82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30" y="88135"/>
            <a:ext cx="5541323" cy="79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" y="0"/>
            <a:ext cx="8040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109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65" y="143219"/>
            <a:ext cx="486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8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015" y="131106"/>
            <a:ext cx="8310447" cy="866273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一、本科毕业论文的实质与意</a:t>
            </a:r>
            <a:r>
              <a:rPr lang="zh-CN" altLang="en-US" b="1" dirty="0" smtClean="0">
                <a:solidFill>
                  <a:srgbClr val="C00000"/>
                </a:solidFill>
              </a:rPr>
              <a:t>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27" y="997379"/>
            <a:ext cx="8760677" cy="52026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000" dirty="0"/>
              <a:t> </a:t>
            </a:r>
            <a:r>
              <a:rPr lang="zh-CN" altLang="en-US" sz="3000" dirty="0"/>
              <a:t>毕业设计（论文）是实现培养目标的重要教学环</a:t>
            </a:r>
            <a:r>
              <a:rPr lang="zh-CN" altLang="en-US" sz="3000" dirty="0" smtClean="0"/>
              <a:t>节；</a:t>
            </a:r>
            <a:endParaRPr lang="en-US" altLang="zh-CN" sz="3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3000" dirty="0"/>
              <a:t> 毕业设计（论文）在培养大学生探求真理、强化社会意识、进行科学研究基本训练、提高综合实践能力与素质方面，具有不可替代的作用，是教育与生产劳动和社会实践相结合的重要体</a:t>
            </a:r>
            <a:r>
              <a:rPr lang="zh-CN" altLang="en-US" sz="3000" dirty="0" smtClean="0"/>
              <a:t>现；</a:t>
            </a:r>
            <a:endParaRPr lang="en-US" altLang="zh-CN" sz="3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3000" dirty="0"/>
              <a:t> 是培养大学生的创新能力、实践能力和创业精神的重要实践环</a:t>
            </a:r>
            <a:r>
              <a:rPr lang="zh-CN" altLang="en-US" sz="3000" dirty="0" smtClean="0"/>
              <a:t>节；</a:t>
            </a:r>
            <a:endParaRPr lang="en-US" altLang="zh-CN" sz="3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3000" dirty="0"/>
              <a:t> </a:t>
            </a:r>
            <a:r>
              <a:rPr lang="zh-CN" altLang="en-US" sz="3000" dirty="0" smtClean="0"/>
              <a:t>毕</a:t>
            </a:r>
            <a:r>
              <a:rPr lang="zh-CN" altLang="en-US" sz="3000" dirty="0"/>
              <a:t>业设计（论文）的质量也是衡量教学水平，学生毕业和学位资格的重要依据。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351"/>
            <a:ext cx="9144000" cy="60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66" y="132771"/>
            <a:ext cx="5125081" cy="76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66" y="0"/>
            <a:ext cx="6958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17" y="1"/>
            <a:ext cx="7886700" cy="892366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绪论</a:t>
            </a:r>
            <a:r>
              <a:rPr lang="en-US" altLang="zh-CN" b="1" dirty="0" smtClean="0">
                <a:solidFill>
                  <a:srgbClr val="0000FF"/>
                </a:solidFill>
              </a:rPr>
              <a:t>/</a:t>
            </a:r>
            <a:r>
              <a:rPr lang="zh-CN" altLang="en-US" b="1" dirty="0" smtClean="0">
                <a:solidFill>
                  <a:srgbClr val="0000FF"/>
                </a:solidFill>
              </a:rPr>
              <a:t>引言</a:t>
            </a:r>
            <a:r>
              <a:rPr lang="en-US" altLang="zh-CN" b="1" dirty="0" smtClean="0">
                <a:solidFill>
                  <a:srgbClr val="0000FF"/>
                </a:solidFill>
              </a:rPr>
              <a:t>/Introduction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72" y="980943"/>
            <a:ext cx="9144000" cy="56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9" y="297712"/>
            <a:ext cx="9144000" cy="61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36" y="0"/>
            <a:ext cx="6016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915"/>
            <a:ext cx="9144000" cy="41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78747" cy="6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66" y="125033"/>
            <a:ext cx="6735194" cy="67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119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48" y="187287"/>
            <a:ext cx="572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74" y="142739"/>
            <a:ext cx="8403838" cy="883173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二、国科大本科毕业论文的要</a:t>
            </a:r>
            <a:r>
              <a:rPr lang="zh-CN" altLang="en-US" b="1" dirty="0" smtClean="0">
                <a:solidFill>
                  <a:srgbClr val="C00000"/>
                </a:solidFill>
              </a:rPr>
              <a:t>求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34" y="862429"/>
            <a:ext cx="6396301" cy="769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86" y="89704"/>
            <a:ext cx="4956901" cy="1089101"/>
          </a:xfrm>
        </p:spPr>
        <p:txBody>
          <a:bodyPr/>
          <a:lstStyle/>
          <a:p>
            <a:pPr algn="r"/>
            <a:r>
              <a:rPr lang="zh-CN" altLang="en-US" b="1" dirty="0">
                <a:solidFill>
                  <a:srgbClr val="0000FF"/>
                </a:solidFill>
              </a:rPr>
              <a:t>论</a:t>
            </a:r>
            <a:r>
              <a:rPr lang="zh-CN" altLang="en-US" b="1" dirty="0" smtClean="0">
                <a:solidFill>
                  <a:srgbClr val="0000FF"/>
                </a:solidFill>
              </a:rPr>
              <a:t>文中的图与表格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006"/>
            <a:ext cx="9144000" cy="5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7" y="683045"/>
            <a:ext cx="9165352" cy="43847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47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58"/>
            <a:ext cx="9144000" cy="396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024"/>
            <a:ext cx="9144000" cy="48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05"/>
            <a:ext cx="8229599" cy="6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8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78" y="121186"/>
            <a:ext cx="559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6" y="85968"/>
            <a:ext cx="6440789" cy="63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451"/>
            <a:ext cx="9144000" cy="53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128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778"/>
            <a:ext cx="9144000" cy="23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4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129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45"/>
            <a:ext cx="9144000" cy="65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5556"/>
            <a:ext cx="7886700" cy="76099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书写规范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86953"/>
            <a:ext cx="7824601" cy="45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722"/>
            <a:ext cx="9144000" cy="42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12" y="177052"/>
            <a:ext cx="6903714" cy="616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257" y="0"/>
            <a:ext cx="6356044" cy="692493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‘</a:t>
            </a:r>
            <a:r>
              <a:rPr lang="zh-CN" altLang="en-US" b="1" dirty="0">
                <a:solidFill>
                  <a:srgbClr val="0000FF"/>
                </a:solidFill>
              </a:rPr>
              <a:t>参考文献</a:t>
            </a:r>
            <a:r>
              <a:rPr lang="zh-CN" altLang="en-US" b="1" dirty="0" smtClean="0">
                <a:solidFill>
                  <a:srgbClr val="0000FF"/>
                </a:solidFill>
              </a:rPr>
              <a:t>’部分问题最多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94" y="594910"/>
            <a:ext cx="5758403" cy="78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12" y="99152"/>
            <a:ext cx="5689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21" y="203402"/>
            <a:ext cx="5228402" cy="78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80" y="100527"/>
            <a:ext cx="5546066" cy="80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9" y="191510"/>
            <a:ext cx="7395448" cy="66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206"/>
            <a:ext cx="9144000" cy="51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1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84" y="-110168"/>
            <a:ext cx="5056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139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63" y="0"/>
            <a:ext cx="6010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3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193" y="100362"/>
            <a:ext cx="4824296" cy="747131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rgbClr val="C00000"/>
                </a:solidFill>
              </a:rPr>
              <a:t>排版与印刷要求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99" y="847493"/>
            <a:ext cx="5433751" cy="5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8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140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48" y="0"/>
            <a:ext cx="467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3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141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053" y="77119"/>
            <a:ext cx="4885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142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37" y="110168"/>
            <a:ext cx="4546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143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31" y="176270"/>
            <a:ext cx="5074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0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37" y="153253"/>
            <a:ext cx="8756357" cy="998198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《</a:t>
            </a:r>
            <a:r>
              <a:rPr lang="zh-CN" altLang="en-US" b="1" dirty="0" smtClean="0">
                <a:solidFill>
                  <a:srgbClr val="C00000"/>
                </a:solidFill>
              </a:rPr>
              <a:t>撰写规范指导意见</a:t>
            </a:r>
            <a:r>
              <a:rPr lang="en-US" altLang="zh-CN" b="1" dirty="0" smtClean="0">
                <a:solidFill>
                  <a:srgbClr val="C00000"/>
                </a:solidFill>
              </a:rPr>
              <a:t>》</a:t>
            </a:r>
            <a:r>
              <a:rPr lang="zh-CN" altLang="en-US" b="1" dirty="0" smtClean="0">
                <a:solidFill>
                  <a:srgbClr val="C00000"/>
                </a:solidFill>
              </a:rPr>
              <a:t>的注意事项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393" y="1009475"/>
            <a:ext cx="8471401" cy="5422856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sz="3600" b="1" dirty="0" smtClean="0">
                <a:solidFill>
                  <a:srgbClr val="0000CC"/>
                </a:solidFill>
              </a:rPr>
              <a:t>这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《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指导意见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》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是一个‘指导性’或指南性的意见或建议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 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，而不是‘强制性’的；</a:t>
            </a:r>
            <a:endParaRPr lang="en-US" altLang="zh-CN" sz="3600" b="1" dirty="0" smtClean="0">
              <a:solidFill>
                <a:srgbClr val="0000CC"/>
              </a:solidFill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sz="3600" b="1" dirty="0">
                <a:solidFill>
                  <a:srgbClr val="0000CC"/>
                </a:solidFill>
              </a:rPr>
              <a:t>既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然是‘指导意见’，就意味着可以有与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《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指导意见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》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中规定的不一样的地方，也就是说同学们不一定完全照着这个意见来执行；</a:t>
            </a:r>
            <a:endParaRPr lang="en-US" altLang="zh-CN" sz="3600" b="1" dirty="0" smtClean="0">
              <a:solidFill>
                <a:srgbClr val="0000CC"/>
              </a:solidFill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sz="3600" b="1" dirty="0">
                <a:solidFill>
                  <a:srgbClr val="0000CC"/>
                </a:solidFill>
              </a:rPr>
              <a:t>不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过，还是建议同学们尽可能参照执行，因为总体来讲，这个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《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指导意见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》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还是很棒的</a:t>
            </a:r>
            <a:r>
              <a:rPr lang="zh-CN" altLang="en-US" sz="3600" dirty="0" smtClean="0">
                <a:solidFill>
                  <a:srgbClr val="0000CC"/>
                </a:solidFill>
              </a:rPr>
              <a:t>！</a:t>
            </a:r>
            <a:endParaRPr lang="zh-CN" altLang="en-US" sz="3600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4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768" y="0"/>
            <a:ext cx="7143749" cy="953352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三、如何写本科毕业论文</a:t>
            </a:r>
            <a:r>
              <a:rPr lang="zh-CN" altLang="en-US" b="1" dirty="0" smtClean="0">
                <a:solidFill>
                  <a:srgbClr val="C00000"/>
                </a:solidFill>
              </a:rPr>
              <a:t>？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172" y="851289"/>
            <a:ext cx="8649165" cy="55118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dirty="0"/>
              <a:t>假</a:t>
            </a:r>
            <a:r>
              <a:rPr lang="zh-CN" altLang="en-US" dirty="0" smtClean="0"/>
              <a:t>设学生们已经有实验数据，并且进行了分析，初步有了结论；</a:t>
            </a:r>
            <a:endParaRPr lang="en-US" altLang="zh-CN" dirty="0" smtClean="0"/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dirty="0" smtClean="0"/>
              <a:t>应该有的态度；</a:t>
            </a:r>
            <a:endParaRPr lang="en-US" altLang="zh-CN" dirty="0" smtClean="0"/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b="1" dirty="0" smtClean="0">
                <a:solidFill>
                  <a:srgbClr val="C00000"/>
                </a:solidFill>
              </a:rPr>
              <a:t>要确实知道本科毕业论文的每一部分是关于什么的，就是说从思路上知道这些，并知道怎么写作；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制</a:t>
            </a:r>
            <a:r>
              <a:rPr lang="zh-CN" altLang="en-US" b="1" dirty="0" smtClean="0">
                <a:solidFill>
                  <a:srgbClr val="C00000"/>
                </a:solidFill>
              </a:rPr>
              <a:t>定一个切实可行的写作计划：如什么时候完成第一章 前言部分？什么时候完成第二章？什么时候全部写完？就是说有一系列时间节点；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撰</a:t>
            </a:r>
            <a:r>
              <a:rPr lang="zh-CN" altLang="en-US" b="1" dirty="0" smtClean="0">
                <a:solidFill>
                  <a:srgbClr val="C00000"/>
                </a:solidFill>
              </a:rPr>
              <a:t>写每一章之前，一定要列一个大纲，可以用</a:t>
            </a:r>
            <a:r>
              <a:rPr lang="en-US" altLang="zh-CN" b="1" dirty="0" smtClean="0">
                <a:solidFill>
                  <a:srgbClr val="C00000"/>
                </a:solidFill>
              </a:rPr>
              <a:t>word, </a:t>
            </a:r>
            <a:r>
              <a:rPr lang="en-US" altLang="zh-CN" b="1" dirty="0" err="1" smtClean="0">
                <a:solidFill>
                  <a:srgbClr val="C00000"/>
                </a:solidFill>
              </a:rPr>
              <a:t>powerpoint</a:t>
            </a:r>
            <a:r>
              <a:rPr lang="en-US" altLang="zh-CN" b="1" dirty="0" smtClean="0">
                <a:solidFill>
                  <a:srgbClr val="C00000"/>
                </a:solidFill>
              </a:rPr>
              <a:t> </a:t>
            </a:r>
            <a:r>
              <a:rPr lang="zh-CN" altLang="en-US" b="1" dirty="0" smtClean="0">
                <a:solidFill>
                  <a:srgbClr val="C00000"/>
                </a:solidFill>
              </a:rPr>
              <a:t>写出来，或者用思维导图软件（如</a:t>
            </a:r>
            <a:r>
              <a:rPr lang="en-US" altLang="zh-CN" b="1" dirty="0" smtClean="0">
                <a:solidFill>
                  <a:srgbClr val="C00000"/>
                </a:solidFill>
              </a:rPr>
              <a:t>MindManager</a:t>
            </a:r>
            <a:r>
              <a:rPr lang="zh-CN" altLang="en-US" b="1" dirty="0" smtClean="0">
                <a:solidFill>
                  <a:srgbClr val="C00000"/>
                </a:solidFill>
              </a:rPr>
              <a:t>）写出来。见</a:t>
            </a:r>
            <a:r>
              <a:rPr lang="en-US" altLang="zh-CN" b="1" dirty="0" smtClean="0">
                <a:solidFill>
                  <a:srgbClr val="C00000"/>
                </a:solidFill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</a:rPr>
              <a:t>个例子；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07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3025" y="175569"/>
            <a:ext cx="8597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大纲例子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：一篇中文综述写作时的大纲（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MindManager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）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" y="1280319"/>
            <a:ext cx="8899544" cy="49868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9614" y="864943"/>
            <a:ext cx="2864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《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中国知网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》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显示：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en-US" sz="2400" b="1" dirty="0" smtClean="0">
                <a:solidFill>
                  <a:srgbClr val="C00000"/>
                </a:solidFill>
              </a:rPr>
              <a:t>被下载：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567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次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en-US" sz="2400" b="1" dirty="0" smtClean="0">
                <a:solidFill>
                  <a:srgbClr val="C00000"/>
                </a:solidFill>
              </a:rPr>
              <a:t>被引用：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9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次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6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9009"/>
            <a:ext cx="7886700" cy="90611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rgbClr val="C00000"/>
                </a:solidFill>
              </a:rPr>
              <a:t>大纲例子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4000" b="1" dirty="0" smtClean="0">
                <a:solidFill>
                  <a:srgbClr val="C00000"/>
                </a:solidFill>
              </a:rPr>
              <a:t>：一篇英文论文的修改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906" y="981307"/>
            <a:ext cx="9554895" cy="42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264" y="86346"/>
            <a:ext cx="8704921" cy="850356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三、如何写本科毕业论文</a:t>
            </a:r>
            <a:r>
              <a:rPr lang="zh-CN" altLang="en-US" b="1" dirty="0" smtClean="0">
                <a:solidFill>
                  <a:srgbClr val="0000FF"/>
                </a:solidFill>
              </a:rPr>
              <a:t>？</a:t>
            </a:r>
            <a:r>
              <a:rPr lang="en-US" altLang="zh-CN" b="1" dirty="0" smtClean="0">
                <a:solidFill>
                  <a:srgbClr val="0000FF"/>
                </a:solidFill>
              </a:rPr>
              <a:t>--</a:t>
            </a:r>
            <a:r>
              <a:rPr lang="zh-CN" altLang="en-US" b="1" dirty="0" smtClean="0">
                <a:solidFill>
                  <a:srgbClr val="0000FF"/>
                </a:solidFill>
              </a:rPr>
              <a:t>续</a:t>
            </a:r>
            <a:r>
              <a:rPr lang="en-US" altLang="zh-CN" b="1" dirty="0" smtClean="0">
                <a:solidFill>
                  <a:srgbClr val="0000FF"/>
                </a:solidFill>
              </a:rPr>
              <a:t>1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02" y="804321"/>
            <a:ext cx="8303477" cy="568441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/>
              <a:t>6. </a:t>
            </a:r>
            <a:r>
              <a:rPr lang="zh-CN" altLang="en-US" dirty="0" smtClean="0"/>
              <a:t>写每一章之前，需要按照逻辑顺序把图和表画出来，要十分清楚哪个图放在第一个，哪个图放在第二个，哪个图放在第三个，</a:t>
            </a:r>
            <a:r>
              <a:rPr lang="en-US" altLang="zh-CN" dirty="0" smtClean="0"/>
              <a:t>……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十分重要！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</a:rPr>
              <a:t>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/>
              <a:t>7. </a:t>
            </a:r>
            <a:r>
              <a:rPr lang="zh-CN" altLang="en-US" dirty="0" smtClean="0"/>
              <a:t>画每个图时，最好采用一个模板，这样所有图的格式就固定下来了；见黄老师例子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/>
              <a:t>8. </a:t>
            </a:r>
            <a:r>
              <a:rPr lang="zh-CN" altLang="en-US" dirty="0" smtClean="0"/>
              <a:t>撰写每一章的时候，不要太在乎各种格式，格式最后一起来修改；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/>
              <a:t>9.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EndNote</a:t>
            </a:r>
            <a:r>
              <a:rPr lang="zh-CN" altLang="en-US" dirty="0" smtClean="0"/>
              <a:t>软件整理参考文献并随写随引用；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10. </a:t>
            </a:r>
            <a:r>
              <a:rPr lang="zh-CN" altLang="en-US" b="1" dirty="0" smtClean="0">
                <a:solidFill>
                  <a:srgbClr val="C00000"/>
                </a:solidFill>
              </a:rPr>
              <a:t>建议先从最难写的部分写起，就是‘前言’部分，最后写中文、英文摘要；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11.</a:t>
            </a:r>
            <a:r>
              <a:rPr lang="zh-CN" altLang="en-US" b="1" dirty="0" smtClean="0">
                <a:solidFill>
                  <a:srgbClr val="C00000"/>
                </a:solidFill>
              </a:rPr>
              <a:t>建议花大块时间、在最高效的时间段撰</a:t>
            </a:r>
            <a:r>
              <a:rPr lang="zh-CN" altLang="en-US" b="1" dirty="0" smtClean="0">
                <a:solidFill>
                  <a:srgbClr val="C00000"/>
                </a:solidFill>
              </a:rPr>
              <a:t>写。最好连续</a:t>
            </a:r>
            <a:r>
              <a:rPr lang="en-US" altLang="zh-CN" b="1" dirty="0" smtClean="0">
                <a:solidFill>
                  <a:srgbClr val="C00000"/>
                </a:solidFill>
              </a:rPr>
              <a:t>1-2</a:t>
            </a:r>
            <a:r>
              <a:rPr lang="zh-CN" altLang="en-US" b="1" dirty="0" smtClean="0">
                <a:solidFill>
                  <a:srgbClr val="C00000"/>
                </a:solidFill>
              </a:rPr>
              <a:t>周一口气写完。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7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146" y="228050"/>
            <a:ext cx="5339254" cy="99848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solidFill>
                  <a:srgbClr val="0000FF"/>
                </a:solidFill>
              </a:rPr>
              <a:t>系列</a:t>
            </a:r>
            <a:r>
              <a:rPr lang="zh-CN" altLang="en-US" sz="6000" b="1" dirty="0" smtClean="0">
                <a:solidFill>
                  <a:srgbClr val="0000FF"/>
                </a:solidFill>
              </a:rPr>
              <a:t>讲座大纲</a:t>
            </a:r>
            <a:endParaRPr lang="zh-CN" altLang="en-US" sz="6000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26" y="1394700"/>
            <a:ext cx="78867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4400" dirty="0" smtClean="0"/>
              <a:t>第一部分：自我介绍</a:t>
            </a:r>
            <a:endParaRPr lang="en-US" altLang="zh-CN" sz="4400" dirty="0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4400" dirty="0" smtClean="0"/>
              <a:t>第二部分：文献检索概述</a:t>
            </a:r>
            <a:endParaRPr lang="en-US" altLang="zh-CN" sz="4400" dirty="0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4400" dirty="0" smtClean="0"/>
              <a:t>第三部分</a:t>
            </a:r>
            <a:r>
              <a:rPr lang="en-US" altLang="zh-CN" sz="4400" dirty="0" smtClean="0"/>
              <a:t>:   </a:t>
            </a:r>
            <a:r>
              <a:rPr lang="zh-CN" altLang="en-US" sz="4400" dirty="0" smtClean="0"/>
              <a:t>学术道德规范</a:t>
            </a:r>
            <a:endParaRPr lang="en-US" altLang="zh-CN" sz="44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4400" dirty="0" smtClean="0"/>
              <a:t>第四部分：论文写作总览</a:t>
            </a:r>
            <a:endParaRPr lang="en-US" altLang="zh-CN" sz="4400" dirty="0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4400" dirty="0" smtClean="0"/>
              <a:t>第五部分：本科毕业论文写作</a:t>
            </a:r>
            <a:endParaRPr lang="en-US" altLang="zh-CN" sz="4400" dirty="0" smtClean="0"/>
          </a:p>
          <a:p>
            <a:pPr marL="514350" indent="-514350">
              <a:buAutoNum type="arabicPeriod"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1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835" y="209009"/>
            <a:ext cx="8972550" cy="906113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三、如何写本科毕业论文？</a:t>
            </a:r>
            <a:r>
              <a:rPr lang="en-US" altLang="zh-CN" b="1" dirty="0">
                <a:solidFill>
                  <a:srgbClr val="0000FF"/>
                </a:solidFill>
              </a:rPr>
              <a:t>--</a:t>
            </a:r>
            <a:r>
              <a:rPr lang="zh-CN" altLang="en-US" b="1" dirty="0" smtClean="0">
                <a:solidFill>
                  <a:srgbClr val="0000FF"/>
                </a:solidFill>
              </a:rPr>
              <a:t>续</a:t>
            </a: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746" y="1115122"/>
            <a:ext cx="8415454" cy="49263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 smtClean="0"/>
              <a:t>12. </a:t>
            </a:r>
            <a:r>
              <a:rPr lang="en-US" altLang="zh-CN" sz="3200" dirty="0" smtClean="0">
                <a:solidFill>
                  <a:srgbClr val="FF0000"/>
                </a:solidFill>
              </a:rPr>
              <a:t>The essence of writing is rewriting. </a:t>
            </a:r>
            <a:r>
              <a:rPr lang="zh-CN" altLang="en-US" sz="3200" dirty="0" smtClean="0"/>
              <a:t>摘自书籍</a:t>
            </a:r>
            <a:r>
              <a:rPr lang="en-US" altLang="zh-CN" sz="3200" dirty="0" smtClean="0"/>
              <a:t>On Writing Well)</a:t>
            </a:r>
            <a:r>
              <a:rPr lang="zh-CN" altLang="en-US" sz="3200" dirty="0" smtClean="0"/>
              <a:t>，因此需要反复修改；</a:t>
            </a:r>
            <a:endParaRPr lang="en-US" altLang="zh-CN" sz="3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 smtClean="0"/>
              <a:t>13. </a:t>
            </a:r>
            <a:r>
              <a:rPr lang="zh-CN" altLang="en-US" sz="3200" b="1" dirty="0" smtClean="0"/>
              <a:t>不要使用任何翻译软件把中文摘要翻译为英文摘要；</a:t>
            </a:r>
            <a:endParaRPr lang="en-US" altLang="zh-CN" sz="32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 smtClean="0">
                <a:solidFill>
                  <a:srgbClr val="FF0000"/>
                </a:solidFill>
              </a:rPr>
              <a:t>14.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需要较长时间保持高度专注：不看微信，不看手机，不想其他事情，只是写毕业论文！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 smtClean="0">
                <a:solidFill>
                  <a:srgbClr val="FF0000"/>
                </a:solidFill>
              </a:rPr>
              <a:t>15.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思考，思考，再思考，并且铭记在心！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1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534" y="241798"/>
            <a:ext cx="5827234" cy="901814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重要时间节点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40871"/>
              </p:ext>
            </p:extLst>
          </p:nvPr>
        </p:nvGraphicFramePr>
        <p:xfrm>
          <a:off x="572877" y="1209713"/>
          <a:ext cx="81965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367">
                  <a:extLst>
                    <a:ext uri="{9D8B030D-6E8A-4147-A177-3AD203B41FA5}">
                      <a16:colId xmlns:a16="http://schemas.microsoft.com/office/drawing/2014/main" val="2137365197"/>
                    </a:ext>
                  </a:extLst>
                </a:gridCol>
                <a:gridCol w="2104221">
                  <a:extLst>
                    <a:ext uri="{9D8B030D-6E8A-4147-A177-3AD203B41FA5}">
                      <a16:colId xmlns:a16="http://schemas.microsoft.com/office/drawing/2014/main" val="3074757414"/>
                    </a:ext>
                  </a:extLst>
                </a:gridCol>
                <a:gridCol w="5199961">
                  <a:extLst>
                    <a:ext uri="{9D8B030D-6E8A-4147-A177-3AD203B41FA5}">
                      <a16:colId xmlns:a16="http://schemas.microsoft.com/office/drawing/2014/main" val="3044348798"/>
                    </a:ext>
                  </a:extLst>
                </a:gridCol>
              </a:tblGrid>
              <a:tr h="452331">
                <a:tc>
                  <a:txBody>
                    <a:bodyPr/>
                    <a:lstStyle/>
                    <a:p>
                      <a:r>
                        <a:rPr lang="zh-CN" altLang="en-US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序号</a:t>
                      </a:r>
                      <a:endParaRPr lang="zh-CN" altLang="en-US" sz="2400" b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事项</a:t>
                      </a:r>
                      <a:endParaRPr lang="zh-CN" altLang="en-US" sz="2400" b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时间节点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876157"/>
                  </a:ext>
                </a:extLst>
              </a:tr>
              <a:tr h="814195"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altLang="en-US" sz="2400" b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开题报告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r>
                        <a:rPr lang="zh-CN" altLang="en-US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月</a:t>
                      </a:r>
                      <a:r>
                        <a:rPr lang="en-US" altLang="zh-CN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</a:t>
                      </a:r>
                      <a:r>
                        <a:rPr lang="zh-CN" altLang="en-US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日前完成线上审核；</a:t>
                      </a:r>
                      <a:r>
                        <a:rPr lang="en-US" altLang="zh-CN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r>
                        <a:rPr lang="zh-CN" altLang="en-US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月</a:t>
                      </a:r>
                      <a:r>
                        <a:rPr lang="en-US" altLang="zh-CN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</a:t>
                      </a:r>
                      <a:r>
                        <a:rPr lang="zh-CN" altLang="en-US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日前提交纸版文件</a:t>
                      </a:r>
                      <a:endParaRPr lang="zh-CN" altLang="en-US" sz="2400" b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89354"/>
                  </a:ext>
                </a:extLst>
              </a:tr>
              <a:tr h="452331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中期检查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zh-CN" altLang="en-US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月底，具体时间另行通知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458291"/>
                  </a:ext>
                </a:extLst>
              </a:tr>
              <a:tr h="452331"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endParaRPr lang="zh-CN" altLang="en-US" sz="2400" b="1">
                        <a:effectLst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查重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</a:t>
                      </a:r>
                      <a:r>
                        <a:rPr lang="zh-CN" altLang="en-US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月底第一次查重，</a:t>
                      </a:r>
                      <a:r>
                        <a:rPr lang="en-US" altLang="zh-CN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  <a:r>
                        <a:rPr lang="zh-CN" altLang="en-US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月初完成查重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73620"/>
                  </a:ext>
                </a:extLst>
              </a:tr>
              <a:tr h="452331"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</a:t>
                      </a:r>
                      <a:endParaRPr lang="zh-CN" altLang="en-US" sz="2400" b="1">
                        <a:effectLst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毕业论文答辩</a:t>
                      </a:r>
                      <a:endParaRPr lang="zh-CN" altLang="en-US" sz="2400" b="1">
                        <a:effectLst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  <a:r>
                        <a:rPr lang="zh-CN" altLang="en-US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月下旬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732910"/>
                  </a:ext>
                </a:extLst>
              </a:tr>
              <a:tr h="452331"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  <a:endParaRPr lang="zh-CN" altLang="en-US" sz="2400" b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论文评优</a:t>
                      </a:r>
                      <a:endParaRPr lang="zh-CN" altLang="en-US" sz="2400" b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</a:t>
                      </a:r>
                      <a:r>
                        <a:rPr lang="zh-CN" altLang="en-US" sz="2400" b="1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月中下旬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70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1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819" y="177839"/>
            <a:ext cx="7886700" cy="769611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查重要求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5423" y="913243"/>
            <a:ext cx="851603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b="1" dirty="0" smtClean="0">
                <a:solidFill>
                  <a:srgbClr val="C00000"/>
                </a:solidFill>
              </a:rPr>
              <a:t>学</a:t>
            </a:r>
            <a:r>
              <a:rPr lang="zh-CN" altLang="en-US" sz="2800" b="1" dirty="0">
                <a:solidFill>
                  <a:srgbClr val="C00000"/>
                </a:solidFill>
              </a:rPr>
              <a:t>生的毕业论文在送审前需提交中国知网进行查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重：</a:t>
            </a:r>
            <a:endParaRPr lang="en-US" altLang="zh-CN" sz="2800" b="1" dirty="0" smtClean="0">
              <a:solidFill>
                <a:srgbClr val="C0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b="1" dirty="0" smtClean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</a:rPr>
              <a:t>）文字复制比为</a:t>
            </a:r>
            <a:r>
              <a:rPr lang="en-US" altLang="zh-CN" sz="2400" b="1" dirty="0">
                <a:solidFill>
                  <a:srgbClr val="C00000"/>
                </a:solidFill>
              </a:rPr>
              <a:t>6%</a:t>
            </a:r>
            <a:r>
              <a:rPr lang="zh-CN" altLang="en-US" sz="2400" b="1" dirty="0">
                <a:solidFill>
                  <a:srgbClr val="C00000"/>
                </a:solidFill>
              </a:rPr>
              <a:t>及以下，</a:t>
            </a:r>
            <a:r>
              <a:rPr lang="zh-CN" altLang="en-US" sz="2400" dirty="0"/>
              <a:t>论文修改后经导师审查并签字确认，可进入毕业论文评阅和答辩环节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400" b="1" dirty="0" smtClean="0">
                <a:solidFill>
                  <a:srgbClr val="C00000"/>
                </a:solidFill>
              </a:rPr>
              <a:t>（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</a:rPr>
              <a:t>）文字复制比为</a:t>
            </a:r>
            <a:r>
              <a:rPr lang="en-US" altLang="zh-CN" sz="2400" b="1" dirty="0">
                <a:solidFill>
                  <a:srgbClr val="C00000"/>
                </a:solidFill>
              </a:rPr>
              <a:t>6%-12%</a:t>
            </a:r>
            <a:r>
              <a:rPr lang="zh-CN" altLang="en-US" sz="2400" b="1" dirty="0">
                <a:solidFill>
                  <a:srgbClr val="C00000"/>
                </a:solidFill>
              </a:rPr>
              <a:t>（含</a:t>
            </a:r>
            <a:r>
              <a:rPr lang="en-US" altLang="zh-CN" sz="2400" b="1" dirty="0">
                <a:solidFill>
                  <a:srgbClr val="C00000"/>
                </a:solidFill>
              </a:rPr>
              <a:t>12%</a:t>
            </a:r>
            <a:r>
              <a:rPr lang="zh-CN" altLang="en-US" sz="2400" b="1" dirty="0">
                <a:solidFill>
                  <a:srgbClr val="C00000"/>
                </a:solidFill>
              </a:rPr>
              <a:t>）</a:t>
            </a:r>
            <a:r>
              <a:rPr lang="zh-CN" altLang="en-US" sz="2400" dirty="0"/>
              <a:t>，由论文查重工作小组对重复内容进行认定，对于论文核心内容（如：论文的主体研究部分、研究结论等）的重复，要求学生重点修改，论文修改后经导师审查并签字确认，可进入毕业论文评阅和答辩环节。</a:t>
            </a:r>
            <a:r>
              <a:rPr lang="zh-CN" altLang="en-US" sz="2400" b="1" dirty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</a:rPr>
              <a:t>）文字复制比为</a:t>
            </a:r>
            <a:r>
              <a:rPr lang="en-US" altLang="zh-CN" sz="2400" b="1" dirty="0">
                <a:solidFill>
                  <a:srgbClr val="C00000"/>
                </a:solidFill>
              </a:rPr>
              <a:t>12%-18%</a:t>
            </a:r>
            <a:r>
              <a:rPr lang="zh-CN" altLang="en-US" sz="2400" b="1" dirty="0">
                <a:solidFill>
                  <a:srgbClr val="C00000"/>
                </a:solidFill>
              </a:rPr>
              <a:t>（含</a:t>
            </a:r>
            <a:r>
              <a:rPr lang="en-US" altLang="zh-CN" sz="2400" b="1" dirty="0">
                <a:solidFill>
                  <a:srgbClr val="C00000"/>
                </a:solidFill>
              </a:rPr>
              <a:t>18%</a:t>
            </a:r>
            <a:r>
              <a:rPr lang="zh-CN" altLang="en-US" sz="2400" b="1" dirty="0">
                <a:solidFill>
                  <a:srgbClr val="C00000"/>
                </a:solidFill>
              </a:rPr>
              <a:t>）的，</a:t>
            </a:r>
            <a:r>
              <a:rPr lang="zh-CN" altLang="en-US" sz="2400" dirty="0"/>
              <a:t>由工作小组对重复内容进行认定，对于论文核心内容的重复，要求学生重点修改，论文修改后经导师审查并签字确认，再由工作小组进行三次查重，三次查重文字复制比在</a:t>
            </a:r>
            <a:r>
              <a:rPr lang="en-US" altLang="zh-CN" sz="2400" dirty="0"/>
              <a:t>6%</a:t>
            </a:r>
            <a:r>
              <a:rPr lang="zh-CN" altLang="en-US" sz="2400" dirty="0"/>
              <a:t>及以下，且论文核心内容无重复的，方可进入毕业论文评阅和答辩环节，否则不得参加毕业论文评阅和答辩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400" b="1" dirty="0" smtClean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</a:rPr>
              <a:t>）文字复制比大于</a:t>
            </a:r>
            <a:r>
              <a:rPr lang="en-US" altLang="zh-CN" sz="2400" b="1" dirty="0">
                <a:solidFill>
                  <a:srgbClr val="C00000"/>
                </a:solidFill>
              </a:rPr>
              <a:t>18%</a:t>
            </a:r>
            <a:r>
              <a:rPr lang="zh-CN" altLang="en-US" sz="2400" b="1" dirty="0">
                <a:solidFill>
                  <a:srgbClr val="C00000"/>
                </a:solidFill>
              </a:rPr>
              <a:t>的，</a:t>
            </a:r>
            <a:r>
              <a:rPr lang="zh-CN" altLang="en-US" sz="2400" dirty="0"/>
              <a:t>取消毕业论文评阅和答辩资格。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28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726" y="212594"/>
            <a:ext cx="5915369" cy="824695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如何写学术论文？</a:t>
            </a:r>
            <a:r>
              <a:rPr lang="en-US" altLang="zh-CN" b="1" dirty="0" smtClean="0">
                <a:solidFill>
                  <a:srgbClr val="0000FF"/>
                </a:solidFill>
              </a:rPr>
              <a:t>-</a:t>
            </a:r>
            <a:r>
              <a:rPr lang="zh-CN" altLang="en-US" b="1" dirty="0" smtClean="0">
                <a:solidFill>
                  <a:srgbClr val="0000FF"/>
                </a:solidFill>
              </a:rPr>
              <a:t>续</a:t>
            </a:r>
            <a:r>
              <a:rPr lang="en-US" altLang="zh-CN" b="1" dirty="0" smtClean="0">
                <a:solidFill>
                  <a:srgbClr val="0000FF"/>
                </a:solidFill>
              </a:rPr>
              <a:t>3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194" y="834106"/>
            <a:ext cx="8570435" cy="56782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）首先需要有实验数据，以图与表的方式总结好；</a:t>
            </a:r>
            <a:endParaRPr lang="en-US" altLang="zh-CN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）要十分清楚为什么要做这个研究。前人已经做了什么？得出什么样结论？还存在什么样的问题？</a:t>
            </a:r>
            <a:endParaRPr lang="en-US" altLang="zh-CN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）你要解决什么问题？你的解决方法与前人有什么不同？</a:t>
            </a:r>
            <a:endParaRPr lang="en-US" altLang="zh-CN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）如何向大家介绍这些结果？如何来解释？</a:t>
            </a:r>
            <a:endParaRPr lang="en-US" altLang="zh-CN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）你的研究工作对相关领域会有什么影响？</a:t>
            </a:r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0536" y="5970563"/>
            <a:ext cx="661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做好以上这些是相当不容易的</a:t>
            </a:r>
            <a:r>
              <a:rPr lang="zh-CN" altLang="en-US" sz="3600" b="1" dirty="0">
                <a:solidFill>
                  <a:srgbClr val="FF00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2470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603" y="60696"/>
            <a:ext cx="7468747" cy="809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撰写</a:t>
            </a:r>
            <a:r>
              <a:rPr lang="zh-CN" altLang="en-US" b="1" dirty="0" smtClean="0">
                <a:solidFill>
                  <a:srgbClr val="0000FF"/>
                </a:solidFill>
              </a:rPr>
              <a:t>（</a:t>
            </a:r>
            <a:r>
              <a:rPr lang="zh-CN" altLang="en-US" b="1" dirty="0">
                <a:solidFill>
                  <a:srgbClr val="0000FF"/>
                </a:solidFill>
              </a:rPr>
              <a:t>学术）论</a:t>
            </a:r>
            <a:r>
              <a:rPr lang="zh-CN" altLang="en-US" b="1" dirty="0" smtClean="0">
                <a:solidFill>
                  <a:srgbClr val="0000FF"/>
                </a:solidFill>
              </a:rPr>
              <a:t>文的注意事项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278" y="756988"/>
            <a:ext cx="8592469" cy="52361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/>
              <a:t>学术论文本质上是一种交流方式；</a:t>
            </a:r>
            <a:r>
              <a:rPr lang="zh-CN" altLang="en-US" b="1" dirty="0" smtClean="0">
                <a:solidFill>
                  <a:srgbClr val="FF0000"/>
                </a:solidFill>
              </a:rPr>
              <a:t>双向：作者和读者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因</a:t>
            </a:r>
            <a:r>
              <a:rPr lang="zh-CN" altLang="en-US" dirty="0" smtClean="0"/>
              <a:t>此要求‘高效交流’；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什</a:t>
            </a:r>
            <a:r>
              <a:rPr lang="zh-CN" altLang="en-US" dirty="0" smtClean="0"/>
              <a:t>么是‘高效交流’？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</a:rPr>
              <a:t>‘高效交流’简单来说是把你自己发现的或者知道的东西以最直接地、最简单地方式、同时也是最让别</a:t>
            </a:r>
            <a:r>
              <a:rPr lang="zh-CN" altLang="en-US" b="1" dirty="0" smtClean="0">
                <a:solidFill>
                  <a:srgbClr val="0000FF"/>
                </a:solidFill>
              </a:rPr>
              <a:t>人容易理</a:t>
            </a:r>
            <a:r>
              <a:rPr lang="zh-CN" altLang="en-US" b="1" dirty="0" smtClean="0">
                <a:solidFill>
                  <a:srgbClr val="0000FF"/>
                </a:solidFill>
              </a:rPr>
              <a:t>解的方式介绍给别人，让别人以一种愉快地方式，真正明白并且准确把握宣讲人的信息。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FF0000"/>
                </a:solidFill>
              </a:rPr>
              <a:t>需</a:t>
            </a:r>
            <a:r>
              <a:rPr lang="zh-CN" altLang="en-US" b="1" dirty="0" smtClean="0">
                <a:solidFill>
                  <a:srgbClr val="FF0000"/>
                </a:solidFill>
              </a:rPr>
              <a:t>要讲一个打动人的故事！需要讲前因后果、需要故事情节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6278" y="6077248"/>
            <a:ext cx="9838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</a:rPr>
              <a:t>写论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文”就像“</a:t>
            </a:r>
            <a:r>
              <a:rPr lang="zh-CN" altLang="en-US" sz="2400" b="1" dirty="0">
                <a:solidFill>
                  <a:srgbClr val="0000FF"/>
                </a:solidFill>
              </a:rPr>
              <a:t>讲故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事”：特别注意英语思维方式与东方人不同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689" y="116207"/>
            <a:ext cx="8631044" cy="79819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</a:rPr>
              <a:t>黄老师阅读‘本科毕业论文’的一些感受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177" y="822874"/>
            <a:ext cx="8631044" cy="589860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zh-CN" altLang="en-US" dirty="0"/>
              <a:t>有些</a:t>
            </a:r>
            <a:r>
              <a:rPr lang="zh-CN" altLang="en-US" dirty="0" smtClean="0"/>
              <a:t>学</a:t>
            </a:r>
            <a:r>
              <a:rPr lang="zh-CN" altLang="en-US" dirty="0"/>
              <a:t>生态度不端正，从太多低级错误中看出</a:t>
            </a:r>
            <a:r>
              <a:rPr lang="zh-CN" altLang="en-US" dirty="0" smtClean="0"/>
              <a:t>来；</a:t>
            </a:r>
            <a:endParaRPr lang="en-US" altLang="zh-CN" dirty="0" smtClean="0"/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zh-CN" altLang="en-US" b="1" dirty="0" smtClean="0">
                <a:solidFill>
                  <a:srgbClr val="FF0000"/>
                </a:solidFill>
              </a:rPr>
              <a:t>口语化的词语、词组及表达方式多；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zh-CN" altLang="en-US" b="1" dirty="0" smtClean="0">
                <a:solidFill>
                  <a:srgbClr val="FF0000"/>
                </a:solidFill>
              </a:rPr>
              <a:t>不少学生不太清楚</a:t>
            </a:r>
            <a:r>
              <a:rPr lang="en-US" altLang="zh-CN" b="1" dirty="0" smtClean="0">
                <a:solidFill>
                  <a:srgbClr val="FF0000"/>
                </a:solidFill>
              </a:rPr>
              <a:t>Introduction,</a:t>
            </a:r>
            <a:r>
              <a:rPr lang="zh-CN" altLang="en-US" b="1" dirty="0" smtClean="0">
                <a:solidFill>
                  <a:srgbClr val="FF0000"/>
                </a:solidFill>
              </a:rPr>
              <a:t>摘要及整个毕业论文应该怎么写；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zh-CN" altLang="en-US" dirty="0" smtClean="0"/>
              <a:t>指导老师很可能没有阅读或者花时间指导学生写毕业论文；</a:t>
            </a:r>
            <a:endParaRPr lang="en-US" altLang="zh-CN" dirty="0" smtClean="0"/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几</a:t>
            </a:r>
            <a:r>
              <a:rPr lang="zh-CN" altLang="en-US" b="1" dirty="0" smtClean="0">
                <a:solidFill>
                  <a:srgbClr val="FF0000"/>
                </a:solidFill>
              </a:rPr>
              <a:t>乎所有我读过的毕业论文表达意思都模糊、不具体、不清楚为什么要做这部分研究、你做的与别人有什么不同、你的研究的创新性在哪里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b="1" dirty="0" smtClean="0">
                <a:solidFill>
                  <a:srgbClr val="FF0000"/>
                </a:solidFill>
              </a:rPr>
              <a:t>学生们在写作毕业论文前缺乏写作论文方面的正规训练；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zh-CN" altLang="en-US" dirty="0" smtClean="0"/>
              <a:t>与指导老师及其他学生沟通少。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86703" y="5769472"/>
            <a:ext cx="3930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00CC"/>
                </a:solidFill>
              </a:rPr>
              <a:t>2,</a:t>
            </a:r>
            <a:r>
              <a:rPr lang="en-US" altLang="zh-CN" sz="4400" b="1" dirty="0" smtClean="0">
                <a:solidFill>
                  <a:srgbClr val="0000CC"/>
                </a:solidFill>
              </a:rPr>
              <a:t>3,</a:t>
            </a:r>
            <a:r>
              <a:rPr lang="en-US" altLang="zh-CN" sz="4400" b="1" dirty="0" smtClean="0">
                <a:solidFill>
                  <a:srgbClr val="0000CC"/>
                </a:solidFill>
              </a:rPr>
              <a:t>5,6 </a:t>
            </a:r>
            <a:r>
              <a:rPr lang="zh-CN" altLang="en-US" sz="4400" b="1" dirty="0" smtClean="0">
                <a:solidFill>
                  <a:srgbClr val="0000CC"/>
                </a:solidFill>
              </a:rPr>
              <a:t>是通病</a:t>
            </a:r>
            <a:r>
              <a:rPr lang="zh-CN" altLang="en-US" sz="4400" b="1" dirty="0">
                <a:solidFill>
                  <a:srgbClr val="0000CC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1837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168" y="88908"/>
            <a:ext cx="6744037" cy="8838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写毕业论文的思路（供参考）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8" y="885775"/>
            <a:ext cx="8323332" cy="5835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7676" y="6053998"/>
            <a:ext cx="2108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借用他人的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3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096" y="110170"/>
            <a:ext cx="4306906" cy="1013552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Title </a:t>
            </a:r>
            <a:r>
              <a:rPr lang="zh-CN" altLang="en-US" b="1" dirty="0" smtClean="0">
                <a:solidFill>
                  <a:srgbClr val="0000FF"/>
                </a:solidFill>
              </a:rPr>
              <a:t>（标题）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7295" y="933258"/>
            <a:ext cx="8592470" cy="546754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题名是以最恰当、最简明的词语反映论文中最重要的</a:t>
            </a:r>
            <a:r>
              <a:rPr lang="zh-CN" altLang="en-US" dirty="0" smtClean="0"/>
              <a:t>特定</a:t>
            </a:r>
            <a:r>
              <a:rPr lang="zh-CN" altLang="en-US" dirty="0"/>
              <a:t>内容的逻辑组合。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论文题目是一篇论文给出的涉及论文范围与水平的第一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个重要信息，也是必须考虑到有助于选定关键词不达意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和编制题录、索引等二次文献可以提供检索的特定实用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对</a:t>
            </a:r>
            <a:r>
              <a:rPr lang="zh-CN" altLang="en-US" dirty="0"/>
              <a:t>论文题目的要求是：准确得体、简短精炼、</a:t>
            </a:r>
            <a:r>
              <a:rPr lang="zh-CN" altLang="en-US" dirty="0" smtClean="0"/>
              <a:t>外延</a:t>
            </a:r>
            <a:r>
              <a:rPr lang="zh-CN" altLang="en-US" dirty="0"/>
              <a:t>和内涵恰如其分、醒目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以</a:t>
            </a:r>
            <a:r>
              <a:rPr lang="zh-CN" altLang="en-US" dirty="0"/>
              <a:t>短语为主要形式，不应过长</a:t>
            </a:r>
          </a:p>
        </p:txBody>
      </p:sp>
    </p:spTree>
    <p:extLst>
      <p:ext uri="{BB962C8B-B14F-4D97-AF65-F5344CB8AC3E}">
        <p14:creationId xmlns:p14="http://schemas.microsoft.com/office/powerpoint/2010/main" val="6091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999" y="221907"/>
            <a:ext cx="5695032" cy="87978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Author and affiliation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1024" y="1065462"/>
            <a:ext cx="8416199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 smtClean="0"/>
              <a:t>作</a:t>
            </a:r>
            <a:r>
              <a:rPr lang="zh-CN" altLang="en-US" sz="3600" dirty="0"/>
              <a:t>者姓名和单位（</a:t>
            </a:r>
            <a:r>
              <a:rPr lang="en-US" altLang="zh-CN" sz="3600" dirty="0"/>
              <a:t>Author and affiliation</a:t>
            </a:r>
            <a:r>
              <a:rPr lang="zh-CN" altLang="en-US" sz="3600" dirty="0"/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/>
              <a:t>这一项属于论文署名问题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3600" dirty="0" smtClean="0"/>
              <a:t>署</a:t>
            </a:r>
            <a:r>
              <a:rPr lang="zh-CN" altLang="en-US" sz="3600" dirty="0"/>
              <a:t>名一是为了表明文责</a:t>
            </a:r>
            <a:r>
              <a:rPr lang="zh-CN" altLang="en-US" sz="3600" dirty="0" smtClean="0"/>
              <a:t>自负</a:t>
            </a:r>
            <a:r>
              <a:rPr lang="zh-CN" altLang="en-US" sz="3600" dirty="0"/>
              <a:t>，二是记录作者的劳动成果，三是便于读者与作者</a:t>
            </a:r>
            <a:r>
              <a:rPr lang="zh-CN" altLang="en-US" sz="3600" dirty="0" smtClean="0"/>
              <a:t>的联</a:t>
            </a:r>
            <a:r>
              <a:rPr lang="zh-CN" altLang="en-US" sz="3600" dirty="0"/>
              <a:t>系及文献检索（作者索引）。</a:t>
            </a:r>
          </a:p>
        </p:txBody>
      </p:sp>
    </p:spTree>
    <p:extLst>
      <p:ext uri="{BB962C8B-B14F-4D97-AF65-F5344CB8AC3E}">
        <p14:creationId xmlns:p14="http://schemas.microsoft.com/office/powerpoint/2010/main" val="23716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9315" y="1"/>
            <a:ext cx="4218772" cy="1189822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Abstract (</a:t>
            </a:r>
            <a:r>
              <a:rPr lang="zh-CN" altLang="en-US" b="1" dirty="0" smtClean="0">
                <a:solidFill>
                  <a:srgbClr val="0000FF"/>
                </a:solidFill>
              </a:rPr>
              <a:t>摘要</a:t>
            </a:r>
            <a:r>
              <a:rPr lang="en-US" altLang="zh-CN" b="1" dirty="0" smtClean="0">
                <a:solidFill>
                  <a:srgbClr val="0000FF"/>
                </a:solidFill>
              </a:rPr>
              <a:t>)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128" y="911223"/>
            <a:ext cx="8625518" cy="564381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b="1" dirty="0" smtClean="0">
                <a:solidFill>
                  <a:srgbClr val="0000FF"/>
                </a:solidFill>
              </a:rPr>
              <a:t>摘</a:t>
            </a:r>
            <a:r>
              <a:rPr lang="zh-CN" altLang="en-US" sz="3200" b="1" dirty="0">
                <a:solidFill>
                  <a:srgbClr val="0000FF"/>
                </a:solidFill>
              </a:rPr>
              <a:t>要（</a:t>
            </a:r>
            <a:r>
              <a:rPr lang="en-US" altLang="zh-CN" sz="3200" b="1" dirty="0">
                <a:solidFill>
                  <a:srgbClr val="0000FF"/>
                </a:solidFill>
              </a:rPr>
              <a:t>Abstract</a:t>
            </a:r>
            <a:r>
              <a:rPr lang="zh-CN" altLang="en-US" sz="3200" b="1" dirty="0">
                <a:solidFill>
                  <a:srgbClr val="0000FF"/>
                </a:solidFill>
              </a:rPr>
              <a:t>）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3200" dirty="0"/>
              <a:t>它是论文内容不加注释和评论的简短陈述。其作用是</a:t>
            </a:r>
            <a:r>
              <a:rPr lang="zh-CN" altLang="en-US" sz="3200" dirty="0" smtClean="0"/>
              <a:t>不阅</a:t>
            </a:r>
            <a:r>
              <a:rPr lang="zh-CN" altLang="en-US" sz="3200" dirty="0"/>
              <a:t>读论文全文即能获得必要的信息。摘要应包含以下</a:t>
            </a:r>
            <a:r>
              <a:rPr lang="zh-CN" altLang="en-US" sz="3200" dirty="0" smtClean="0"/>
              <a:t>内容</a:t>
            </a:r>
            <a:r>
              <a:rPr lang="zh-CN" altLang="en-US" sz="3200" dirty="0"/>
              <a:t>：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 从</a:t>
            </a:r>
            <a:r>
              <a:rPr lang="zh-CN" altLang="en-US" sz="3200" dirty="0"/>
              <a:t>事这一研究的目的和重要性；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研</a:t>
            </a:r>
            <a:r>
              <a:rPr lang="zh-CN" altLang="en-US" sz="3200" dirty="0"/>
              <a:t>究的主要内容，指明完成了哪些工作；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获</a:t>
            </a:r>
            <a:r>
              <a:rPr lang="zh-CN" altLang="en-US" sz="3200" dirty="0"/>
              <a:t>得的基本结论和研究成果，突出论文的新见解；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结</a:t>
            </a:r>
            <a:r>
              <a:rPr lang="zh-CN" altLang="en-US" sz="3200" dirty="0"/>
              <a:t>论或结果的意义。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3455" y="147143"/>
            <a:ext cx="7772400" cy="1691673"/>
          </a:xfrm>
        </p:spPr>
        <p:txBody>
          <a:bodyPr>
            <a:normAutofit/>
          </a:bodyPr>
          <a:lstStyle/>
          <a:p>
            <a:r>
              <a:rPr lang="zh-CN" altLang="en-US" sz="6600" b="1" dirty="0" smtClean="0">
                <a:solidFill>
                  <a:srgbClr val="3333FF"/>
                </a:solidFill>
              </a:rPr>
              <a:t>第四部分：</a:t>
            </a:r>
            <a:endParaRPr lang="zh-CN" altLang="en-US" sz="6600" b="1" dirty="0">
              <a:solidFill>
                <a:srgbClr val="3333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1468" y="2004465"/>
            <a:ext cx="6858000" cy="1655762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3333FF"/>
                </a:solidFill>
              </a:rPr>
              <a:t>论文写作总览</a:t>
            </a:r>
            <a:endParaRPr lang="zh-CN" altLang="en-US" sz="6000" b="1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5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167" y="121185"/>
            <a:ext cx="5695033" cy="1156771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摘要的写作注意事项：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261" y="1120544"/>
            <a:ext cx="8372132" cy="50709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摘</a:t>
            </a:r>
            <a:r>
              <a:rPr lang="zh-CN" altLang="en-US" dirty="0"/>
              <a:t>要中应排除本学科领域已成为常识的内容；切忌</a:t>
            </a:r>
            <a:r>
              <a:rPr lang="zh-CN" altLang="en-US" dirty="0" smtClean="0"/>
              <a:t>把应</a:t>
            </a:r>
            <a:r>
              <a:rPr lang="zh-CN" altLang="en-US" dirty="0"/>
              <a:t>在引言中出现的内容写入摘要；一般也不要对论文</a:t>
            </a:r>
            <a:r>
              <a:rPr lang="zh-CN" altLang="en-US" dirty="0" smtClean="0"/>
              <a:t>内容</a:t>
            </a:r>
            <a:r>
              <a:rPr lang="zh-CN" altLang="en-US" dirty="0"/>
              <a:t>作诠释和评论</a:t>
            </a:r>
            <a:r>
              <a:rPr lang="en-US" altLang="zh-CN" dirty="0"/>
              <a:t>(</a:t>
            </a:r>
            <a:r>
              <a:rPr lang="zh-CN" altLang="en-US" dirty="0"/>
              <a:t>尤其是自我评价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不</a:t>
            </a:r>
            <a:r>
              <a:rPr lang="zh-CN" altLang="en-US" dirty="0"/>
              <a:t>得简单重复题名中已有的信息。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结</a:t>
            </a:r>
            <a:r>
              <a:rPr lang="zh-CN" altLang="en-US" dirty="0"/>
              <a:t>构严谨，表达简明，语义确切。摘要先写什么，</a:t>
            </a:r>
            <a:r>
              <a:rPr lang="zh-CN" altLang="en-US" dirty="0" smtClean="0"/>
              <a:t>后写</a:t>
            </a:r>
            <a:r>
              <a:rPr lang="zh-CN" altLang="en-US" dirty="0"/>
              <a:t>什么，要按逻辑顺序来安排。句子之间要上下连贯</a:t>
            </a:r>
            <a:r>
              <a:rPr lang="zh-CN" altLang="en-US" dirty="0" smtClean="0"/>
              <a:t>，互</a:t>
            </a:r>
            <a:r>
              <a:rPr lang="zh-CN" altLang="en-US" dirty="0"/>
              <a:t>相呼应。摘要慎用长句，句型应力求简单。每句话</a:t>
            </a:r>
            <a:r>
              <a:rPr lang="zh-CN" altLang="en-US" dirty="0" smtClean="0"/>
              <a:t>要表</a:t>
            </a:r>
            <a:r>
              <a:rPr lang="zh-CN" altLang="en-US" dirty="0"/>
              <a:t>意明白，无空泛、笼统、含混之词，摘要不分段。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3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548" y="0"/>
            <a:ext cx="7886700" cy="1024569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摘要的写作注意事项</a:t>
            </a:r>
            <a:r>
              <a:rPr lang="zh-CN" altLang="en-US" b="1" dirty="0" smtClean="0">
                <a:solidFill>
                  <a:srgbClr val="0000FF"/>
                </a:solidFill>
              </a:rPr>
              <a:t>：续</a:t>
            </a:r>
            <a:r>
              <a:rPr lang="en-US" altLang="zh-CN" b="1" dirty="0" smtClean="0">
                <a:solidFill>
                  <a:srgbClr val="0000FF"/>
                </a:solidFill>
              </a:rPr>
              <a:t>1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296" y="903382"/>
            <a:ext cx="8206878" cy="54974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要</a:t>
            </a:r>
            <a:r>
              <a:rPr lang="zh-CN" altLang="en-US" sz="3000" dirty="0"/>
              <a:t>使用规范化的名词术语，不用非公知公用的符号</a:t>
            </a:r>
            <a:r>
              <a:rPr lang="zh-CN" altLang="en-US" sz="3000" dirty="0" smtClean="0"/>
              <a:t>和术</a:t>
            </a:r>
            <a:r>
              <a:rPr lang="zh-CN" altLang="en-US" sz="3000" dirty="0"/>
              <a:t>语。新术语或尚无合适汉文术语的，可用原文或译</a:t>
            </a:r>
            <a:r>
              <a:rPr lang="zh-CN" altLang="en-US" sz="3000" dirty="0" smtClean="0"/>
              <a:t>出后</a:t>
            </a:r>
            <a:r>
              <a:rPr lang="zh-CN" altLang="en-US" sz="3000" dirty="0"/>
              <a:t>加括号注明原文。缩略语、略称、代号，在首次出</a:t>
            </a:r>
            <a:r>
              <a:rPr lang="zh-CN" altLang="en-US" sz="3000" dirty="0" smtClean="0"/>
              <a:t>现时</a:t>
            </a:r>
            <a:r>
              <a:rPr lang="zh-CN" altLang="en-US" sz="3000" dirty="0"/>
              <a:t>必须加以说明。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除</a:t>
            </a:r>
            <a:r>
              <a:rPr lang="zh-CN" altLang="en-US" sz="3000" dirty="0"/>
              <a:t>了实在无法变通以外，一般不用数学公式和化学</a:t>
            </a:r>
            <a:r>
              <a:rPr lang="zh-CN" altLang="en-US" sz="3000" dirty="0" smtClean="0"/>
              <a:t>结构</a:t>
            </a:r>
            <a:r>
              <a:rPr lang="zh-CN" altLang="en-US" sz="3000" dirty="0"/>
              <a:t>式，不出现插图、表格。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不</a:t>
            </a:r>
            <a:r>
              <a:rPr lang="zh-CN" altLang="en-US" sz="3000" dirty="0"/>
              <a:t>用引文，除非该文献证实或否定了他人已出版的</a:t>
            </a:r>
            <a:r>
              <a:rPr lang="zh-CN" altLang="en-US" sz="3000" dirty="0" smtClean="0"/>
              <a:t>著作</a:t>
            </a:r>
            <a:r>
              <a:rPr lang="zh-CN" altLang="en-US" sz="300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4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344" y="78686"/>
            <a:ext cx="3161152" cy="102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Key words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28" y="1043426"/>
            <a:ext cx="8449249" cy="49607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3500" b="1" dirty="0" smtClean="0">
                <a:solidFill>
                  <a:srgbClr val="0000FF"/>
                </a:solidFill>
              </a:rPr>
              <a:t>关</a:t>
            </a:r>
            <a:r>
              <a:rPr lang="zh-CN" altLang="en-US" sz="3500" b="1" dirty="0">
                <a:solidFill>
                  <a:srgbClr val="0000FF"/>
                </a:solidFill>
              </a:rPr>
              <a:t>键词（</a:t>
            </a:r>
            <a:r>
              <a:rPr lang="en-US" altLang="zh-CN" sz="3500" b="1" dirty="0">
                <a:solidFill>
                  <a:srgbClr val="0000FF"/>
                </a:solidFill>
              </a:rPr>
              <a:t>Key words</a:t>
            </a:r>
            <a:r>
              <a:rPr lang="zh-CN" altLang="en-US" sz="3500" b="1" dirty="0">
                <a:solidFill>
                  <a:srgbClr val="0000FF"/>
                </a:solidFill>
              </a:rPr>
              <a:t>）</a:t>
            </a:r>
          </a:p>
          <a:p>
            <a:pPr marL="0" indent="0">
              <a:buNone/>
            </a:pPr>
            <a:r>
              <a:rPr lang="zh-CN" altLang="en-US" dirty="0"/>
              <a:t>关键词包括叙词和自由词。</a:t>
            </a:r>
          </a:p>
          <a:p>
            <a:pPr marL="0" indent="0">
              <a:buNone/>
            </a:pPr>
            <a:r>
              <a:rPr lang="zh-CN" altLang="en-US" dirty="0"/>
              <a:t>叙词</a:t>
            </a:r>
            <a:r>
              <a:rPr lang="en-US" altLang="zh-CN" dirty="0"/>
              <a:t>——</a:t>
            </a:r>
            <a:r>
              <a:rPr lang="zh-CN" altLang="en-US" dirty="0"/>
              <a:t>指收入</a:t>
            </a:r>
            <a:r>
              <a:rPr lang="en-US" altLang="zh-CN" dirty="0"/>
              <a:t>《</a:t>
            </a:r>
            <a:r>
              <a:rPr lang="zh-CN" altLang="en-US" dirty="0"/>
              <a:t>汉语主题词表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en-US" altLang="zh-CN" dirty="0" err="1"/>
              <a:t>MeSH</a:t>
            </a:r>
            <a:r>
              <a:rPr lang="en-US" altLang="zh-CN" dirty="0"/>
              <a:t>》</a:t>
            </a:r>
            <a:r>
              <a:rPr lang="zh-CN" altLang="en-US" dirty="0"/>
              <a:t>等词表中</a:t>
            </a:r>
          </a:p>
          <a:p>
            <a:pPr marL="0" indent="0">
              <a:buNone/>
            </a:pPr>
            <a:r>
              <a:rPr lang="zh-CN" altLang="en-US" dirty="0"/>
              <a:t>可用于标引文献主题概念的即经过规范化的词或词组。</a:t>
            </a:r>
          </a:p>
          <a:p>
            <a:pPr marL="0" indent="0">
              <a:buNone/>
            </a:pPr>
            <a:r>
              <a:rPr lang="zh-CN" altLang="en-US" dirty="0"/>
              <a:t>自由词</a:t>
            </a:r>
            <a:r>
              <a:rPr lang="en-US" altLang="zh-CN" dirty="0"/>
              <a:t>——</a:t>
            </a:r>
            <a:r>
              <a:rPr lang="zh-CN" altLang="en-US" dirty="0"/>
              <a:t>反映该论文主题中新技术、新学科尚未被主</a:t>
            </a:r>
          </a:p>
          <a:p>
            <a:pPr marL="0" indent="0">
              <a:buNone/>
            </a:pPr>
            <a:r>
              <a:rPr lang="zh-CN" altLang="en-US" dirty="0"/>
              <a:t>题词表收录的新产生的名词术语或在叙词表中找不到的</a:t>
            </a:r>
          </a:p>
          <a:p>
            <a:pPr marL="0" indent="0">
              <a:buNone/>
            </a:pPr>
            <a:r>
              <a:rPr lang="zh-CN" altLang="en-US" dirty="0"/>
              <a:t>词。</a:t>
            </a:r>
          </a:p>
          <a:p>
            <a:pPr marL="0" indent="0">
              <a:buNone/>
            </a:pPr>
            <a:r>
              <a:rPr lang="zh-CN" altLang="en-US" dirty="0"/>
              <a:t>学术论文的关键词是从其题名、层次标题和正文中选出</a:t>
            </a:r>
          </a:p>
          <a:p>
            <a:pPr marL="0" indent="0">
              <a:buNone/>
            </a:pPr>
            <a:r>
              <a:rPr lang="zh-CN" altLang="en-US" dirty="0"/>
              <a:t>来的，能反映论文主题概念的词或词组。一篇论文可选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取</a:t>
            </a:r>
            <a:r>
              <a:rPr lang="en-US" altLang="zh-CN" b="1" dirty="0" smtClean="0">
                <a:solidFill>
                  <a:srgbClr val="FF0000"/>
                </a:solidFill>
              </a:rPr>
              <a:t>3-5</a:t>
            </a:r>
            <a:r>
              <a:rPr lang="zh-CN" altLang="en-US" b="1" dirty="0" smtClean="0">
                <a:solidFill>
                  <a:srgbClr val="FF0000"/>
                </a:solidFill>
              </a:rPr>
              <a:t>个</a:t>
            </a:r>
            <a:r>
              <a:rPr lang="zh-CN" altLang="en-US" b="1" dirty="0">
                <a:solidFill>
                  <a:srgbClr val="FF0000"/>
                </a:solidFill>
              </a:rPr>
              <a:t>词作为关键词。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096" y="89705"/>
            <a:ext cx="4659447" cy="1056050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</a:rPr>
              <a:t>Introduction(</a:t>
            </a:r>
            <a:r>
              <a:rPr lang="zh-CN" altLang="en-US" b="1" dirty="0" smtClean="0">
                <a:solidFill>
                  <a:srgbClr val="0000FF"/>
                </a:solidFill>
              </a:rPr>
              <a:t>引言</a:t>
            </a:r>
            <a:r>
              <a:rPr lang="en-US" altLang="zh-CN" b="1" dirty="0" smtClean="0">
                <a:solidFill>
                  <a:srgbClr val="0000FF"/>
                </a:solidFill>
              </a:rPr>
              <a:t>)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27" y="922241"/>
            <a:ext cx="8625519" cy="53683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FF0000"/>
                </a:solidFill>
              </a:rPr>
              <a:t>引</a:t>
            </a:r>
            <a:r>
              <a:rPr lang="zh-CN" altLang="en-US" b="1" dirty="0">
                <a:solidFill>
                  <a:srgbClr val="FF0000"/>
                </a:solidFill>
              </a:rPr>
              <a:t>言又称前言，属于整篇论文的引论部分。其写作内容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包括：研究的理由、目的、背景、前人的工作和知识空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白，理论依据和实验基础，预期的结果及其在相关领域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里的地位、作用和意义。</a:t>
            </a:r>
          </a:p>
          <a:p>
            <a:pPr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/>
              <a:t>引</a:t>
            </a:r>
            <a:r>
              <a:rPr lang="zh-CN" altLang="en-US" dirty="0"/>
              <a:t>言的文字不可冗长，内容选择不必过于分散、琐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碎，措词要精炼，要吸引读者读下去。引言的篇幅大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小，并无硬性的统一规定，需视整篇论文篇幅的大小及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论文内容的需要来确定，长的可达</a:t>
            </a:r>
            <a:r>
              <a:rPr lang="en-US" altLang="zh-CN" dirty="0"/>
              <a:t>700~800</a:t>
            </a:r>
            <a:r>
              <a:rPr lang="zh-CN" altLang="en-US" dirty="0"/>
              <a:t>字或</a:t>
            </a:r>
            <a:r>
              <a:rPr lang="en-US" altLang="zh-CN" dirty="0"/>
              <a:t>1000</a:t>
            </a:r>
            <a:r>
              <a:rPr lang="zh-CN" altLang="en-US" dirty="0"/>
              <a:t>字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左右，短的可不到</a:t>
            </a:r>
            <a:r>
              <a:rPr lang="en-US" altLang="zh-CN" dirty="0"/>
              <a:t>100</a:t>
            </a:r>
            <a:r>
              <a:rPr lang="zh-CN" altLang="en-US" dirty="0"/>
              <a:t>字。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776" y="0"/>
            <a:ext cx="4791648" cy="925417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Main body (</a:t>
            </a:r>
            <a:r>
              <a:rPr lang="zh-CN" altLang="en-US" b="1" dirty="0" smtClean="0">
                <a:solidFill>
                  <a:srgbClr val="0000FF"/>
                </a:solidFill>
              </a:rPr>
              <a:t>正文</a:t>
            </a:r>
            <a:r>
              <a:rPr lang="en-US" altLang="zh-CN" b="1" dirty="0" smtClean="0">
                <a:solidFill>
                  <a:srgbClr val="0000FF"/>
                </a:solidFill>
              </a:rPr>
              <a:t>)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5261" y="801055"/>
            <a:ext cx="8625519" cy="5919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3500" b="1" dirty="0" smtClean="0">
                <a:solidFill>
                  <a:srgbClr val="FF0000"/>
                </a:solidFill>
              </a:rPr>
              <a:t>正</a:t>
            </a:r>
            <a:r>
              <a:rPr lang="zh-CN" altLang="en-US" sz="3500" b="1" dirty="0">
                <a:solidFill>
                  <a:srgbClr val="FF0000"/>
                </a:solidFill>
              </a:rPr>
              <a:t>文（</a:t>
            </a:r>
            <a:r>
              <a:rPr lang="en-US" altLang="zh-CN" sz="3500" b="1" dirty="0">
                <a:solidFill>
                  <a:srgbClr val="FF0000"/>
                </a:solidFill>
              </a:rPr>
              <a:t>Main body</a:t>
            </a:r>
            <a:r>
              <a:rPr lang="zh-CN" altLang="en-US" sz="3500" b="1" dirty="0">
                <a:solidFill>
                  <a:srgbClr val="FF0000"/>
                </a:solidFill>
              </a:rPr>
              <a:t>）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学术论文的正文一般包括</a:t>
            </a:r>
            <a:r>
              <a:rPr lang="en-US" altLang="zh-CN" dirty="0"/>
              <a:t>Method</a:t>
            </a:r>
            <a:r>
              <a:rPr lang="zh-CN" altLang="en-US" dirty="0"/>
              <a:t>，</a:t>
            </a:r>
            <a:r>
              <a:rPr lang="en-US" altLang="zh-CN" dirty="0"/>
              <a:t>Result</a:t>
            </a:r>
            <a:r>
              <a:rPr lang="zh-CN" altLang="en-US" dirty="0"/>
              <a:t>，</a:t>
            </a:r>
            <a:r>
              <a:rPr lang="en-US" altLang="zh-CN" dirty="0"/>
              <a:t>Discussion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三个部分</a:t>
            </a:r>
            <a:r>
              <a:rPr lang="zh-CN" altLang="en-US" dirty="0" smtClean="0"/>
              <a:t>。</a:t>
            </a:r>
            <a:r>
              <a:rPr lang="zh-CN" altLang="en-US" sz="3500" b="1" dirty="0" smtClean="0">
                <a:solidFill>
                  <a:srgbClr val="FF0000"/>
                </a:solidFill>
              </a:rPr>
              <a:t>（毕业论文通常分几章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Method</a:t>
            </a:r>
            <a:r>
              <a:rPr lang="zh-CN" altLang="en-US" dirty="0"/>
              <a:t>主要描述研究课题的具体内容、方法，研究过程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中所使用的设备、仪器、条件。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Result</a:t>
            </a:r>
            <a:r>
              <a:rPr lang="zh-CN" altLang="en-US" dirty="0"/>
              <a:t>公布有关数据和研究结果。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Discussion</a:t>
            </a:r>
            <a:r>
              <a:rPr lang="zh-CN" altLang="en-US" dirty="0"/>
              <a:t>对结果进行相关讨论和分析。</a:t>
            </a:r>
          </a:p>
          <a:p>
            <a:pPr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</a:rPr>
              <a:t>Conclusion</a:t>
            </a:r>
            <a:r>
              <a:rPr lang="zh-CN" altLang="en-US" b="1" dirty="0">
                <a:solidFill>
                  <a:srgbClr val="0000FF"/>
                </a:solidFill>
              </a:rPr>
              <a:t>是对全文内容或有关研究课题进行的总体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性讨论。它具有严密的科学性和客观性，反映一个研究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课题的价值，同时提出以后的研究方向。</a:t>
            </a:r>
          </a:p>
        </p:txBody>
      </p:sp>
    </p:spTree>
    <p:extLst>
      <p:ext uri="{BB962C8B-B14F-4D97-AF65-F5344CB8AC3E}">
        <p14:creationId xmlns:p14="http://schemas.microsoft.com/office/powerpoint/2010/main" val="38647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5247" y="0"/>
            <a:ext cx="4450126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Acknowledgment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96" y="1032409"/>
            <a:ext cx="8328063" cy="550059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致</a:t>
            </a:r>
            <a:r>
              <a:rPr lang="zh-CN" altLang="en-US" b="1" dirty="0">
                <a:solidFill>
                  <a:srgbClr val="FF0000"/>
                </a:solidFill>
              </a:rPr>
              <a:t>谢（</a:t>
            </a:r>
            <a:r>
              <a:rPr lang="en-US" altLang="zh-CN" b="1" dirty="0">
                <a:solidFill>
                  <a:srgbClr val="FF0000"/>
                </a:solidFill>
              </a:rPr>
              <a:t>Acknowledgment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3200" dirty="0"/>
              <a:t>致谢语句可以放在正文后，体现对下列方面致谢：国</a:t>
            </a:r>
            <a:r>
              <a:rPr lang="zh-CN" altLang="en-US" sz="3200" dirty="0" smtClean="0"/>
              <a:t>家科</a:t>
            </a:r>
            <a:r>
              <a:rPr lang="zh-CN" altLang="en-US" sz="3200" dirty="0"/>
              <a:t>学基金、资助研究工作的奖学金基金、合同单位、</a:t>
            </a:r>
            <a:r>
              <a:rPr lang="zh-CN" altLang="en-US" sz="3200" dirty="0" smtClean="0"/>
              <a:t>资助</a:t>
            </a:r>
            <a:r>
              <a:rPr lang="zh-CN" altLang="en-US" sz="3200" dirty="0"/>
              <a:t>和支持的企业、组织或个人；协助完成研究工作和</a:t>
            </a:r>
            <a:r>
              <a:rPr lang="zh-CN" altLang="en-US" sz="3200" dirty="0" smtClean="0"/>
              <a:t>提供</a:t>
            </a:r>
            <a:r>
              <a:rPr lang="zh-CN" altLang="en-US" sz="3200" dirty="0"/>
              <a:t>便利条件的组织或个人；在研究工作中提出建议和</a:t>
            </a:r>
            <a:r>
              <a:rPr lang="zh-CN" altLang="en-US" sz="3200" dirty="0" smtClean="0"/>
              <a:t>提供</a:t>
            </a:r>
            <a:r>
              <a:rPr lang="zh-CN" altLang="en-US" sz="3200" dirty="0"/>
              <a:t>帮助的人；给予转载和引用权的资料、图片、文献</a:t>
            </a:r>
            <a:r>
              <a:rPr lang="zh-CN" altLang="en-US" sz="3200" dirty="0" smtClean="0"/>
              <a:t>、研</a:t>
            </a:r>
            <a:r>
              <a:rPr lang="zh-CN" altLang="en-US" sz="3200" dirty="0"/>
              <a:t>究思想和设想的所有者；其他应感谢的组织和人。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5082" y="-22034"/>
            <a:ext cx="5992489" cy="1122151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+mn-lt"/>
              </a:rPr>
              <a:t>References</a:t>
            </a:r>
            <a:r>
              <a:rPr lang="zh-CN" altLang="en-US" b="1" dirty="0" smtClean="0">
                <a:solidFill>
                  <a:srgbClr val="0000FF"/>
                </a:solidFill>
                <a:latin typeface="+mn-lt"/>
              </a:rPr>
              <a:t>（参考文献）</a:t>
            </a:r>
            <a:endParaRPr lang="zh-CN" altLang="en-US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73" y="872684"/>
            <a:ext cx="8878906" cy="57111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zh-CN" altLang="en-US" dirty="0"/>
              <a:t>对于一篇学术论文，参考文献的著录是必不可少的</a:t>
            </a:r>
            <a:r>
              <a:rPr lang="zh-CN" altLang="en-US" dirty="0" smtClean="0"/>
              <a:t>工作。</a:t>
            </a:r>
            <a:endParaRPr lang="en-US" altLang="zh-CN" dirty="0" smtClean="0"/>
          </a:p>
          <a:p>
            <a:pPr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zh-CN" altLang="en-US" dirty="0" smtClean="0"/>
              <a:t>科</a:t>
            </a:r>
            <a:r>
              <a:rPr lang="zh-CN" altLang="en-US" dirty="0"/>
              <a:t>学的发展是一种接力，前人已经解决的问题，</a:t>
            </a:r>
            <a:r>
              <a:rPr lang="zh-CN" altLang="en-US" dirty="0" smtClean="0"/>
              <a:t>后人不必再花力气去做重复劳动。同样，已在期刊上公开发</a:t>
            </a:r>
            <a:r>
              <a:rPr lang="zh-CN" altLang="en-US" dirty="0"/>
              <a:t>表的科技论文或出版社出版的学术著作中论述的观</a:t>
            </a:r>
            <a:r>
              <a:rPr lang="zh-CN" altLang="en-US" dirty="0" smtClean="0"/>
              <a:t>点数</a:t>
            </a:r>
            <a:r>
              <a:rPr lang="zh-CN" altLang="en-US" dirty="0"/>
              <a:t>据或材料，不容许在其后的论文中重复阐述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zh-CN" altLang="en-US" dirty="0" smtClean="0"/>
              <a:t>在</a:t>
            </a:r>
            <a:r>
              <a:rPr lang="zh-CN" altLang="en-US" dirty="0"/>
              <a:t>论</a:t>
            </a:r>
            <a:r>
              <a:rPr lang="zh-CN" altLang="en-US" dirty="0" smtClean="0"/>
              <a:t>文编</a:t>
            </a:r>
            <a:r>
              <a:rPr lang="zh-CN" altLang="en-US" dirty="0"/>
              <a:t>写过程中凡是引用前人或他人的观点、数据和材</a:t>
            </a:r>
            <a:r>
              <a:rPr lang="zh-CN" altLang="en-US" dirty="0" smtClean="0"/>
              <a:t>料等</a:t>
            </a:r>
            <a:r>
              <a:rPr lang="zh-CN" altLang="en-US" dirty="0"/>
              <a:t>，只对它们进行简单的交代，并在文中出现的位置</a:t>
            </a:r>
            <a:r>
              <a:rPr lang="zh-CN" altLang="en-US" dirty="0" smtClean="0"/>
              <a:t>用方</a:t>
            </a:r>
            <a:r>
              <a:rPr lang="zh-CN" altLang="en-US" dirty="0"/>
              <a:t>括号予以标明，在文末按顺序列出参考文献即可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zh-CN" altLang="en-US" dirty="0" smtClean="0"/>
              <a:t>有经验</a:t>
            </a:r>
            <a:r>
              <a:rPr lang="zh-CN" altLang="en-US" dirty="0"/>
              <a:t>的编辑</a:t>
            </a:r>
            <a:r>
              <a:rPr lang="zh-CN" altLang="en-US" dirty="0" smtClean="0"/>
              <a:t>，</a:t>
            </a:r>
            <a:r>
              <a:rPr lang="zh-CN" altLang="en-US" dirty="0"/>
              <a:t>从作者标引的文献中就可以评估论文的起</a:t>
            </a:r>
          </a:p>
          <a:p>
            <a:pPr marL="0" indent="0" algn="just">
              <a:lnSpc>
                <a:spcPct val="120000"/>
              </a:lnSpc>
              <a:spcBef>
                <a:spcPts val="1200"/>
              </a:spcBef>
              <a:buNone/>
            </a:pPr>
            <a:r>
              <a:rPr lang="zh-CN" altLang="en-US" dirty="0"/>
              <a:t>点和深度。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4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786" y="111739"/>
            <a:ext cx="7138241" cy="1221302"/>
          </a:xfrm>
        </p:spPr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References</a:t>
            </a:r>
            <a:r>
              <a:rPr lang="zh-CN" altLang="en-US" b="1" dirty="0">
                <a:solidFill>
                  <a:srgbClr val="0000FF"/>
                </a:solidFill>
              </a:rPr>
              <a:t>（参考文献</a:t>
            </a:r>
            <a:r>
              <a:rPr lang="zh-CN" altLang="en-US" b="1" dirty="0" smtClean="0">
                <a:solidFill>
                  <a:srgbClr val="0000FF"/>
                </a:solidFill>
              </a:rPr>
              <a:t>）</a:t>
            </a:r>
            <a:r>
              <a:rPr lang="en-US" altLang="zh-CN" b="1" dirty="0" smtClean="0">
                <a:solidFill>
                  <a:srgbClr val="0000FF"/>
                </a:solidFill>
              </a:rPr>
              <a:t>-</a:t>
            </a:r>
            <a:r>
              <a:rPr lang="zh-CN" altLang="en-US" b="1" dirty="0" smtClean="0">
                <a:solidFill>
                  <a:srgbClr val="0000FF"/>
                </a:solidFill>
              </a:rPr>
              <a:t>续</a:t>
            </a:r>
            <a:r>
              <a:rPr lang="en-US" altLang="zh-CN" b="1" dirty="0" smtClean="0">
                <a:solidFill>
                  <a:srgbClr val="0000FF"/>
                </a:solidFill>
              </a:rPr>
              <a:t>1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295" y="1065461"/>
            <a:ext cx="8504334" cy="519212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000" b="1" dirty="0">
                <a:solidFill>
                  <a:srgbClr val="0000FF"/>
                </a:solidFill>
              </a:rPr>
              <a:t>其目的有三：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000" dirty="0"/>
              <a:t>①为了能反映出真实的科学依据；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000" dirty="0"/>
              <a:t>②为了体现严肃的科学态度，分清是自己的观点或成</a:t>
            </a:r>
            <a:r>
              <a:rPr lang="zh-CN" altLang="en-US" sz="3000" dirty="0" smtClean="0"/>
              <a:t>果还</a:t>
            </a:r>
            <a:r>
              <a:rPr lang="zh-CN" altLang="en-US" sz="3000" dirty="0"/>
              <a:t>是别人的观点或成果；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000" dirty="0"/>
              <a:t>③为了对前人的科学成果表示尊重，同时也是为了指</a:t>
            </a:r>
            <a:r>
              <a:rPr lang="zh-CN" altLang="en-US" sz="3000" dirty="0" smtClean="0"/>
              <a:t>明引</a:t>
            </a:r>
            <a:r>
              <a:rPr lang="zh-CN" altLang="en-US" sz="3000" dirty="0"/>
              <a:t>用资料出处，便于检索。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000" dirty="0" smtClean="0"/>
              <a:t>撰</a:t>
            </a:r>
            <a:r>
              <a:rPr lang="zh-CN" altLang="en-US" sz="3000" dirty="0"/>
              <a:t>写学术论文过程中，可能引用了很多篇文献，是</a:t>
            </a:r>
            <a:r>
              <a:rPr lang="zh-CN" altLang="en-US" sz="3000" dirty="0" smtClean="0"/>
              <a:t>否需</a:t>
            </a:r>
            <a:r>
              <a:rPr lang="zh-CN" altLang="en-US" sz="3000" dirty="0"/>
              <a:t>要全部列出？回答是否定的。事实上，只需要将引</a:t>
            </a:r>
            <a:r>
              <a:rPr lang="zh-CN" altLang="en-US" sz="3000" dirty="0" smtClean="0"/>
              <a:t>用的</a:t>
            </a:r>
            <a:r>
              <a:rPr lang="zh-CN" altLang="en-US" sz="3000" dirty="0"/>
              <a:t>最重要和最关键的那些文献资料列出即可。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674" y="1"/>
            <a:ext cx="4582328" cy="969484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论文的写</a:t>
            </a:r>
            <a:r>
              <a:rPr lang="zh-CN" altLang="en-US" b="1" dirty="0" smtClean="0">
                <a:solidFill>
                  <a:srgbClr val="0000FF"/>
                </a:solidFill>
              </a:rPr>
              <a:t>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73" y="768005"/>
            <a:ext cx="8647553" cy="54014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论文语言要体现科学性，做到规范严谨。宜朴实</a:t>
            </a:r>
            <a:r>
              <a:rPr lang="zh-CN" altLang="en-US" dirty="0" smtClean="0"/>
              <a:t>简明</a:t>
            </a:r>
            <a:r>
              <a:rPr lang="zh-CN" altLang="en-US" dirty="0"/>
              <a:t>，不要弄得艰涩难懂，也不要太花哨；要遵守语法</a:t>
            </a:r>
            <a:r>
              <a:rPr lang="zh-CN" altLang="en-US" dirty="0" smtClean="0"/>
              <a:t>，注</a:t>
            </a:r>
            <a:r>
              <a:rPr lang="zh-CN" altLang="en-US" dirty="0"/>
              <a:t>意修辞，不可文句不通、成份不全；要符合文体</a:t>
            </a:r>
            <a:r>
              <a:rPr lang="zh-CN" altLang="en-US" dirty="0" smtClean="0"/>
              <a:t>要求</a:t>
            </a:r>
            <a:r>
              <a:rPr lang="zh-CN" altLang="en-US" dirty="0"/>
              <a:t>；准确运用概念术语，不要乱搬乱套，生造新名词。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论述要</a:t>
            </a:r>
            <a:r>
              <a:rPr lang="zh-CN" altLang="en-US" dirty="0"/>
              <a:t>中肯。对客观事物进行阐述、说明、议论一</a:t>
            </a:r>
            <a:r>
              <a:rPr lang="zh-CN" altLang="en-US" dirty="0" smtClean="0"/>
              <a:t>般不</a:t>
            </a:r>
            <a:r>
              <a:rPr lang="zh-CN" altLang="en-US" dirty="0"/>
              <a:t>应带主观的感情色彩，而应以冷静的、客观的、公</a:t>
            </a:r>
            <a:r>
              <a:rPr lang="zh-CN" altLang="en-US" dirty="0" smtClean="0"/>
              <a:t>正的</a:t>
            </a:r>
            <a:r>
              <a:rPr lang="zh-CN" altLang="en-US" dirty="0"/>
              <a:t>态度来对待一切人、一切研究成果。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推</a:t>
            </a:r>
            <a:r>
              <a:rPr lang="zh-CN" altLang="en-US" dirty="0"/>
              <a:t>敲修改：主动听取别人的意见；要再查阅、再</a:t>
            </a:r>
            <a:r>
              <a:rPr lang="zh-CN" altLang="en-US" dirty="0" smtClean="0"/>
              <a:t>研究；要</a:t>
            </a:r>
            <a:r>
              <a:rPr lang="zh-CN" altLang="en-US" dirty="0"/>
              <a:t>“冷处理”，过若干天后再浏览、修改。这样往</a:t>
            </a:r>
            <a:r>
              <a:rPr lang="zh-CN" altLang="en-US" dirty="0" smtClean="0"/>
              <a:t>往容</a:t>
            </a:r>
            <a:r>
              <a:rPr lang="zh-CN" altLang="en-US" dirty="0"/>
              <a:t>易突破原来的框框，发现问题，产生新的看法，就</a:t>
            </a:r>
            <a:r>
              <a:rPr lang="zh-CN" altLang="en-US" dirty="0" smtClean="0"/>
              <a:t>可以</a:t>
            </a:r>
            <a:r>
              <a:rPr lang="zh-CN" altLang="en-US" dirty="0"/>
              <a:t>使论文质量得到明显的提高。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8129" y="0"/>
            <a:ext cx="450521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论文的写作</a:t>
            </a:r>
            <a:r>
              <a:rPr lang="en-US" altLang="zh-CN" b="1" dirty="0">
                <a:solidFill>
                  <a:srgbClr val="0000FF"/>
                </a:solidFill>
              </a:rPr>
              <a:t>-</a:t>
            </a:r>
            <a:r>
              <a:rPr lang="zh-CN" altLang="en-US" b="1" dirty="0" smtClean="0">
                <a:solidFill>
                  <a:srgbClr val="0000FF"/>
                </a:solidFill>
              </a:rPr>
              <a:t>续</a:t>
            </a:r>
            <a:r>
              <a:rPr lang="en-US" altLang="zh-CN" b="1" dirty="0" smtClean="0">
                <a:solidFill>
                  <a:srgbClr val="0000FF"/>
                </a:solidFill>
              </a:rPr>
              <a:t>1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83" y="977325"/>
            <a:ext cx="8526366" cy="52692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原则上不采用间接引用。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引</a:t>
            </a:r>
            <a:r>
              <a:rPr lang="zh-CN" altLang="en-US" dirty="0"/>
              <a:t>用以必要、适当为限。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引</a:t>
            </a:r>
            <a:r>
              <a:rPr lang="zh-CN" altLang="en-US" dirty="0"/>
              <a:t>用不得改变或歪曲被引内容的原貌、原义。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引</a:t>
            </a:r>
            <a:r>
              <a:rPr lang="zh-CN" altLang="en-US" dirty="0"/>
              <a:t>用原则上使用原始文献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引</a:t>
            </a:r>
            <a:r>
              <a:rPr lang="zh-CN" altLang="en-US" dirty="0"/>
              <a:t>用原则上使用最新版本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引</a:t>
            </a:r>
            <a:r>
              <a:rPr lang="zh-CN" altLang="en-US" dirty="0"/>
              <a:t>用标注应完整、准确地显示被引作品的相关信息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引</a:t>
            </a:r>
            <a:r>
              <a:rPr lang="zh-CN" altLang="en-US" dirty="0"/>
              <a:t>用网络资源必须注意其动态性，注意发布时间和</a:t>
            </a:r>
            <a:r>
              <a:rPr lang="zh-CN" altLang="en-US" dirty="0" smtClean="0"/>
              <a:t>获取</a:t>
            </a:r>
            <a:r>
              <a:rPr lang="zh-CN" altLang="en-US" dirty="0"/>
              <a:t>时间（什么时间从什么网络得到此资料）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9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991" y="143220"/>
            <a:ext cx="3647959" cy="859316"/>
          </a:xfrm>
        </p:spPr>
        <p:txBody>
          <a:bodyPr>
            <a:noAutofit/>
          </a:bodyPr>
          <a:lstStyle/>
          <a:p>
            <a:r>
              <a:rPr lang="zh-CN" altLang="en-US" sz="5400" b="1" dirty="0">
                <a:solidFill>
                  <a:srgbClr val="0000FF"/>
                </a:solidFill>
              </a:rPr>
              <a:t>论</a:t>
            </a:r>
            <a:r>
              <a:rPr lang="zh-CN" altLang="en-US" sz="5400" b="1" dirty="0" smtClean="0">
                <a:solidFill>
                  <a:srgbClr val="0000FF"/>
                </a:solidFill>
              </a:rPr>
              <a:t>文写作</a:t>
            </a:r>
            <a:endParaRPr lang="zh-CN" altLang="en-US" sz="5400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707" y="1239072"/>
            <a:ext cx="7711119" cy="472029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4800" b="1" dirty="0" smtClean="0"/>
              <a:t>为什么要写（学术）论文？</a:t>
            </a:r>
            <a:endParaRPr lang="en-US" altLang="zh-CN" sz="4800" b="1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4800" b="1" dirty="0" smtClean="0"/>
              <a:t>（学术）论文是什么？</a:t>
            </a:r>
            <a:endParaRPr lang="en-US" altLang="zh-CN" sz="4800" b="1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4800" b="1" dirty="0" smtClean="0"/>
              <a:t>期刊论文的主要组成</a:t>
            </a:r>
            <a:endParaRPr lang="en-US" altLang="zh-CN" sz="4800" b="1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9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614" y="111547"/>
            <a:ext cx="5849268" cy="791645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论文撰写参考书籍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81" y="764410"/>
            <a:ext cx="8642733" cy="585143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dirty="0" smtClean="0"/>
              <a:t>《</a:t>
            </a:r>
            <a:r>
              <a:rPr lang="zh-CN" altLang="en-US" b="1" dirty="0" smtClean="0"/>
              <a:t>金字塔原理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[</a:t>
            </a:r>
            <a:r>
              <a:rPr lang="zh-CN" altLang="en-US" b="1" dirty="0" smtClean="0"/>
              <a:t>美</a:t>
            </a:r>
            <a:r>
              <a:rPr lang="en-US" altLang="zh-CN" b="1" dirty="0" smtClean="0"/>
              <a:t>]</a:t>
            </a:r>
            <a:r>
              <a:rPr lang="zh-CN" altLang="en-US" b="1" dirty="0" smtClean="0"/>
              <a:t>芭芭拉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明托著，</a:t>
            </a:r>
            <a:r>
              <a:rPr lang="en-US" altLang="zh-CN" b="1" dirty="0" smtClean="0"/>
              <a:t>2019</a:t>
            </a:r>
            <a:r>
              <a:rPr lang="zh-CN" altLang="en-US" b="1" dirty="0" smtClean="0"/>
              <a:t>年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月第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版</a:t>
            </a:r>
            <a:endParaRPr lang="en-US" altLang="zh-CN" b="1" dirty="0" smtClean="0"/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dirty="0" smtClean="0"/>
              <a:t>《</a:t>
            </a:r>
            <a:r>
              <a:rPr lang="zh-CN" altLang="en-US" b="1" dirty="0" smtClean="0"/>
              <a:t>麦肯锡教我的写作武器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[</a:t>
            </a:r>
            <a:r>
              <a:rPr lang="zh-CN" altLang="en-US" b="1" dirty="0" smtClean="0"/>
              <a:t>日</a:t>
            </a:r>
            <a:r>
              <a:rPr lang="en-US" altLang="zh-CN" b="1" dirty="0" smtClean="0"/>
              <a:t>]</a:t>
            </a:r>
            <a:r>
              <a:rPr lang="zh-CN" altLang="en-US" b="1" dirty="0" smtClean="0"/>
              <a:t>高杉尚孝著</a:t>
            </a:r>
            <a:endParaRPr lang="en-US" altLang="zh-CN" b="1" dirty="0" smtClean="0"/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dirty="0" smtClean="0"/>
              <a:t>《</a:t>
            </a:r>
            <a:r>
              <a:rPr lang="zh-CN" altLang="en-US" b="1" dirty="0" smtClean="0"/>
              <a:t>风格：写作的清晰与优雅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[</a:t>
            </a:r>
            <a:r>
              <a:rPr lang="zh-CN" altLang="en-US" b="1" dirty="0" smtClean="0"/>
              <a:t>约瑟夫</a:t>
            </a:r>
            <a:r>
              <a:rPr lang="en-US" altLang="zh-CN" b="1" dirty="0" smtClean="0"/>
              <a:t>.M.</a:t>
            </a:r>
            <a:r>
              <a:rPr lang="zh-CN" altLang="en-US" b="1" dirty="0" smtClean="0"/>
              <a:t>威廉姆斯</a:t>
            </a:r>
            <a:r>
              <a:rPr lang="en-US" altLang="zh-CN" b="1" dirty="0" smtClean="0"/>
              <a:t>]</a:t>
            </a:r>
            <a:r>
              <a:rPr lang="zh-CN" altLang="en-US" b="1" dirty="0" smtClean="0"/>
              <a:t>，北京大学出版社，</a:t>
            </a:r>
            <a:r>
              <a:rPr lang="en-US" altLang="zh-CN" b="1" dirty="0" smtClean="0"/>
              <a:t>2020</a:t>
            </a:r>
            <a:r>
              <a:rPr lang="zh-CN" altLang="en-US" b="1" dirty="0" smtClean="0"/>
              <a:t>年第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版</a:t>
            </a:r>
            <a:endParaRPr lang="en-US" altLang="zh-CN" b="1" dirty="0" smtClean="0"/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dirty="0" smtClean="0"/>
              <a:t>《</a:t>
            </a:r>
            <a:r>
              <a:rPr lang="zh-CN" altLang="en-US" b="1" dirty="0" smtClean="0"/>
              <a:t>风格感觉：</a:t>
            </a:r>
            <a:r>
              <a:rPr lang="en-US" altLang="zh-CN" b="1" dirty="0" smtClean="0"/>
              <a:t>21</a:t>
            </a:r>
            <a:r>
              <a:rPr lang="zh-CN" altLang="en-US" b="1" dirty="0"/>
              <a:t>世</a:t>
            </a:r>
            <a:r>
              <a:rPr lang="zh-CN" altLang="en-US" b="1" dirty="0" smtClean="0"/>
              <a:t>纪写作指南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[</a:t>
            </a:r>
            <a:r>
              <a:rPr lang="zh-CN" altLang="en-US" b="1" dirty="0" smtClean="0"/>
              <a:t>美</a:t>
            </a:r>
            <a:r>
              <a:rPr lang="en-US" altLang="zh-CN" b="1" dirty="0" smtClean="0"/>
              <a:t>]</a:t>
            </a:r>
            <a:r>
              <a:rPr lang="zh-CN" altLang="en-US" b="1" dirty="0" smtClean="0"/>
              <a:t>史蒂芬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平克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机械工业出版社，</a:t>
            </a:r>
            <a:r>
              <a:rPr lang="en-US" altLang="zh-CN" b="1" dirty="0" smtClean="0"/>
              <a:t>2020</a:t>
            </a:r>
            <a:r>
              <a:rPr lang="zh-CN" altLang="en-US" b="1" dirty="0" smtClean="0"/>
              <a:t>年第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版</a:t>
            </a:r>
            <a:endParaRPr lang="en-US" altLang="zh-CN" b="1" dirty="0" smtClean="0"/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dirty="0" err="1" smtClean="0"/>
              <a:t>Whitesides</a:t>
            </a:r>
            <a:r>
              <a:rPr lang="en-US" altLang="zh-CN" b="1" dirty="0" smtClean="0"/>
              <a:t> </a:t>
            </a:r>
            <a:r>
              <a:rPr lang="en-US" altLang="zh-CN" b="1" dirty="0"/>
              <a:t>GM. </a:t>
            </a:r>
            <a:r>
              <a:rPr lang="en-US" altLang="zh-CN" b="1" dirty="0" err="1">
                <a:solidFill>
                  <a:srgbClr val="C00000"/>
                </a:solidFill>
              </a:rPr>
              <a:t>Whitesides’s</a:t>
            </a:r>
            <a:r>
              <a:rPr lang="en-US" altLang="zh-CN" b="1" dirty="0">
                <a:solidFill>
                  <a:srgbClr val="C00000"/>
                </a:solidFill>
              </a:rPr>
              <a:t> Group: Writing a paper, Adv. Mater. 2004, 16,1375(2004)</a:t>
            </a: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dirty="0"/>
              <a:t>Schimel J. </a:t>
            </a:r>
            <a:r>
              <a:rPr lang="en-US" altLang="zh-CN" sz="3200" b="1" dirty="0">
                <a:solidFill>
                  <a:srgbClr val="C00000"/>
                </a:solidFill>
              </a:rPr>
              <a:t>Writing Science</a:t>
            </a:r>
            <a:r>
              <a:rPr lang="en-US" altLang="zh-CN" b="1" dirty="0"/>
              <a:t>, Oxford </a:t>
            </a:r>
            <a:r>
              <a:rPr lang="en-US" altLang="zh-CN" b="1" dirty="0" err="1"/>
              <a:t>Univ</a:t>
            </a:r>
            <a:r>
              <a:rPr lang="en-US" altLang="zh-CN" b="1" dirty="0"/>
              <a:t>, </a:t>
            </a:r>
            <a:r>
              <a:rPr lang="en-US" altLang="zh-CN" b="1" dirty="0" smtClean="0"/>
              <a:t>2012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dirty="0"/>
              <a:t>Strunk O. </a:t>
            </a:r>
            <a:r>
              <a:rPr lang="en-US" altLang="zh-CN" sz="3200" b="1" dirty="0">
                <a:solidFill>
                  <a:srgbClr val="C00000"/>
                </a:solidFill>
              </a:rPr>
              <a:t>The elements of 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style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，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4</a:t>
            </a:r>
            <a:r>
              <a:rPr lang="en-US" altLang="zh-CN" sz="3200" b="1" baseline="30000" dirty="0" smtClean="0">
                <a:solidFill>
                  <a:srgbClr val="C00000"/>
                </a:solidFill>
              </a:rPr>
              <a:t>th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 Edition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7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61" y="25101"/>
            <a:ext cx="6721569" cy="683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211" y="197858"/>
            <a:ext cx="6519282" cy="939567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四、</a:t>
            </a:r>
            <a:r>
              <a:rPr lang="zh-CN" altLang="en-US" b="1" dirty="0" smtClean="0">
                <a:solidFill>
                  <a:srgbClr val="C00000"/>
                </a:solidFill>
              </a:rPr>
              <a:t>图与表</a:t>
            </a:r>
            <a:r>
              <a:rPr lang="zh-CN" altLang="en-US" b="1" dirty="0">
                <a:solidFill>
                  <a:srgbClr val="C00000"/>
                </a:solidFill>
              </a:rPr>
              <a:t>的制作技</a:t>
            </a:r>
            <a:r>
              <a:rPr lang="zh-CN" altLang="en-US" b="1" dirty="0" smtClean="0">
                <a:solidFill>
                  <a:srgbClr val="C00000"/>
                </a:solidFill>
              </a:rPr>
              <a:t>巧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24" y="1137425"/>
            <a:ext cx="8782980" cy="542793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zh-CN" altLang="en-US" sz="3200" dirty="0" smtClean="0"/>
              <a:t>最</a:t>
            </a:r>
            <a:r>
              <a:rPr lang="zh-CN" altLang="en-US" sz="3200" dirty="0"/>
              <a:t>好</a:t>
            </a:r>
            <a:r>
              <a:rPr lang="zh-CN" altLang="en-US" sz="3200" dirty="0" smtClean="0"/>
              <a:t>采用模板，统一格式；</a:t>
            </a:r>
            <a:endParaRPr lang="en-US" altLang="zh-CN" sz="3200" dirty="0" smtClean="0"/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zh-CN" altLang="en-US" sz="3200" dirty="0" smtClean="0"/>
              <a:t>用</a:t>
            </a:r>
            <a:r>
              <a:rPr lang="en-US" altLang="zh-CN" sz="3200" dirty="0" smtClean="0"/>
              <a:t>Origin</a:t>
            </a:r>
            <a:r>
              <a:rPr lang="zh-CN" altLang="en-US" sz="3200" dirty="0" smtClean="0"/>
              <a:t>或者</a:t>
            </a:r>
            <a:r>
              <a:rPr lang="en-US" altLang="zh-CN" sz="3200" dirty="0" err="1" smtClean="0"/>
              <a:t>SigmaPlot</a:t>
            </a:r>
            <a:r>
              <a:rPr lang="zh-CN" altLang="en-US" sz="3200" dirty="0" smtClean="0"/>
              <a:t>画图；</a:t>
            </a:r>
            <a:endParaRPr lang="en-US" altLang="zh-CN" sz="3200" dirty="0" smtClean="0"/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zh-CN" altLang="en-US" sz="3200" b="1" dirty="0" smtClean="0">
                <a:solidFill>
                  <a:srgbClr val="C00000"/>
                </a:solidFill>
              </a:rPr>
              <a:t>特别小心把图导出来粘接到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word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正文里，有些技巧；如先导入到</a:t>
            </a:r>
            <a:r>
              <a:rPr lang="en-US" altLang="zh-CN" sz="3200" b="1" dirty="0" err="1" smtClean="0">
                <a:solidFill>
                  <a:srgbClr val="C00000"/>
                </a:solidFill>
              </a:rPr>
              <a:t>powerpoint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里面，然后转换成‘高清晰度’的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pdf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文件，再然后放到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pdf 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文件到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300%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，最后通过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Acrobat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的‘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take a snapshot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’功能拷贝这个图，并且粘接到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word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文件里。</a:t>
            </a:r>
            <a:endParaRPr lang="en-US" altLang="zh-CN" sz="3200" b="1" dirty="0" smtClean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6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056" y="179959"/>
            <a:ext cx="6050930" cy="638484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一个图的格式参考模板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38" y="1243387"/>
            <a:ext cx="7445916" cy="56146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6986" y="720167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</a:rPr>
              <a:t>1 inch=25.4 mm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1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29" y="0"/>
            <a:ext cx="9455412" cy="989885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一个相对不错图</a:t>
            </a:r>
            <a:r>
              <a:rPr lang="zh-CN" altLang="en-US" b="1" dirty="0" smtClean="0">
                <a:solidFill>
                  <a:srgbClr val="C00000"/>
                </a:solidFill>
              </a:rPr>
              <a:t>的例子：已经交流的图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33"/>
            <a:ext cx="5905477" cy="4414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5477" y="847949"/>
            <a:ext cx="30712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CC"/>
                </a:solidFill>
              </a:rPr>
              <a:t>1.</a:t>
            </a:r>
            <a:r>
              <a:rPr lang="zh-CN" altLang="en-US" sz="2800" b="1" dirty="0" smtClean="0">
                <a:solidFill>
                  <a:srgbClr val="0000CC"/>
                </a:solidFill>
              </a:rPr>
              <a:t>图的四围都有坐标刻度</a:t>
            </a:r>
            <a:endParaRPr lang="en-US" altLang="zh-CN" sz="2800" b="1" dirty="0" smtClean="0">
              <a:solidFill>
                <a:srgbClr val="0000CC"/>
              </a:solidFill>
            </a:endParaRPr>
          </a:p>
          <a:p>
            <a:r>
              <a:rPr lang="en-US" altLang="zh-CN" sz="2800" b="1" dirty="0" smtClean="0">
                <a:solidFill>
                  <a:srgbClr val="0000CC"/>
                </a:solidFill>
              </a:rPr>
              <a:t>2.</a:t>
            </a:r>
            <a:r>
              <a:rPr lang="zh-CN" altLang="en-US" sz="2800" b="1" dirty="0" smtClean="0">
                <a:solidFill>
                  <a:srgbClr val="0000CC"/>
                </a:solidFill>
              </a:rPr>
              <a:t>主要和次要记号间隔（</a:t>
            </a:r>
            <a:r>
              <a:rPr lang="en-US" altLang="zh-CN" sz="2800" b="1" dirty="0" smtClean="0">
                <a:solidFill>
                  <a:srgbClr val="0000CC"/>
                </a:solidFill>
              </a:rPr>
              <a:t>major and minor ticks</a:t>
            </a:r>
            <a:r>
              <a:rPr lang="zh-CN" altLang="en-US" sz="2800" b="1" dirty="0" smtClean="0">
                <a:solidFill>
                  <a:srgbClr val="0000CC"/>
                </a:solidFill>
              </a:rPr>
              <a:t>）</a:t>
            </a:r>
            <a:endParaRPr lang="en-US" altLang="zh-CN" sz="2800" b="1" dirty="0" smtClean="0">
              <a:solidFill>
                <a:srgbClr val="0000CC"/>
              </a:solidFill>
            </a:endParaRPr>
          </a:p>
          <a:p>
            <a:r>
              <a:rPr lang="en-US" altLang="zh-CN" sz="2800" b="1" dirty="0" smtClean="0">
                <a:solidFill>
                  <a:srgbClr val="0000CC"/>
                </a:solidFill>
              </a:rPr>
              <a:t>3. </a:t>
            </a:r>
            <a:r>
              <a:rPr lang="zh-CN" altLang="en-US" sz="2800" b="1" dirty="0" smtClean="0">
                <a:solidFill>
                  <a:srgbClr val="0000CC"/>
                </a:solidFill>
              </a:rPr>
              <a:t>可省略图标，并且在曲线上直接标记</a:t>
            </a:r>
            <a:endParaRPr lang="en-US" altLang="zh-CN" sz="2800" b="1" dirty="0" smtClean="0">
              <a:solidFill>
                <a:srgbClr val="0000CC"/>
              </a:solidFill>
            </a:endParaRPr>
          </a:p>
          <a:p>
            <a:r>
              <a:rPr lang="en-US" altLang="zh-CN" sz="2800" b="1" dirty="0" smtClean="0">
                <a:solidFill>
                  <a:srgbClr val="0000CC"/>
                </a:solidFill>
              </a:rPr>
              <a:t>4. </a:t>
            </a:r>
            <a:r>
              <a:rPr lang="zh-CN" altLang="en-US" sz="2800" b="1" dirty="0" smtClean="0">
                <a:solidFill>
                  <a:srgbClr val="0000CC"/>
                </a:solidFill>
              </a:rPr>
              <a:t>记号间隔往里面更合乎常规</a:t>
            </a:r>
            <a:endParaRPr lang="zh-CN" altLang="en-US" sz="28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152" y="5335970"/>
            <a:ext cx="8199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这里不是对于错的问题，而是怎么做更易于别人交流的问题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25" y="1"/>
            <a:ext cx="7952012" cy="101355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毕</a:t>
            </a:r>
            <a:r>
              <a:rPr lang="zh-CN" altLang="en-US" b="1" dirty="0">
                <a:solidFill>
                  <a:srgbClr val="0000FF"/>
                </a:solidFill>
              </a:rPr>
              <a:t>业（期刊）论文的主要组</a:t>
            </a:r>
            <a:r>
              <a:rPr lang="zh-CN" altLang="en-US" b="1" dirty="0" smtClean="0">
                <a:solidFill>
                  <a:srgbClr val="0000FF"/>
                </a:solidFill>
              </a:rPr>
              <a:t>成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8814" y="922244"/>
            <a:ext cx="4637414" cy="561626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Title</a:t>
            </a:r>
            <a:r>
              <a:rPr lang="en-US" altLang="zh-CN" sz="2000" dirty="0"/>
              <a:t>(</a:t>
            </a:r>
            <a:r>
              <a:rPr lang="zh-CN" altLang="en-US" sz="2000" dirty="0"/>
              <a:t>标题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作</a:t>
            </a:r>
            <a:r>
              <a:rPr lang="zh-CN" altLang="en-US" sz="2000" dirty="0"/>
              <a:t>者姓名和单位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Author </a:t>
            </a:r>
            <a:r>
              <a:rPr lang="en-US" altLang="zh-CN" sz="2000" dirty="0" smtClean="0"/>
              <a:t>and affiliation</a:t>
            </a:r>
            <a:r>
              <a:rPr lang="zh-CN" altLang="en-US" sz="2000" dirty="0"/>
              <a:t>）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Abstract</a:t>
            </a:r>
            <a:r>
              <a:rPr lang="en-US" altLang="zh-CN" sz="2000" dirty="0"/>
              <a:t>(</a:t>
            </a:r>
            <a:r>
              <a:rPr lang="zh-CN" altLang="en-US" sz="2000" dirty="0"/>
              <a:t>摘要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Keywords</a:t>
            </a:r>
            <a:r>
              <a:rPr lang="en-US" altLang="zh-CN" sz="2000" dirty="0"/>
              <a:t>(</a:t>
            </a:r>
            <a:r>
              <a:rPr lang="zh-CN" altLang="en-US" sz="2000" dirty="0"/>
              <a:t>关键词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Table </a:t>
            </a:r>
            <a:r>
              <a:rPr lang="en-US" altLang="zh-CN" sz="2000" b="1" dirty="0">
                <a:solidFill>
                  <a:srgbClr val="FF0000"/>
                </a:solidFill>
              </a:rPr>
              <a:t>of contents(</a:t>
            </a:r>
            <a:r>
              <a:rPr lang="zh-CN" altLang="en-US" sz="2000" b="1" dirty="0">
                <a:solidFill>
                  <a:srgbClr val="FF0000"/>
                </a:solidFill>
              </a:rPr>
              <a:t>目录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：一般没有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Nomenclature</a:t>
            </a:r>
            <a:r>
              <a:rPr lang="en-US" altLang="zh-CN" sz="2000" b="1" dirty="0">
                <a:solidFill>
                  <a:srgbClr val="FF0000"/>
                </a:solidFill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</a:rPr>
              <a:t>术语表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：一般没有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Introduction</a:t>
            </a:r>
            <a:r>
              <a:rPr lang="en-US" altLang="zh-CN" sz="2000" dirty="0"/>
              <a:t>(</a:t>
            </a:r>
            <a:r>
              <a:rPr lang="zh-CN" altLang="en-US" sz="2000" dirty="0"/>
              <a:t>引言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Method</a:t>
            </a:r>
            <a:r>
              <a:rPr lang="en-US" altLang="zh-CN" sz="2000" dirty="0"/>
              <a:t>(</a:t>
            </a:r>
            <a:r>
              <a:rPr lang="zh-CN" altLang="en-US" sz="2000" dirty="0"/>
              <a:t>方法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Results</a:t>
            </a:r>
            <a:r>
              <a:rPr lang="en-US" altLang="zh-CN" sz="2000" dirty="0"/>
              <a:t>(</a:t>
            </a:r>
            <a:r>
              <a:rPr lang="zh-CN" altLang="en-US" sz="2000" dirty="0"/>
              <a:t>结果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Discussion</a:t>
            </a:r>
            <a:r>
              <a:rPr lang="en-US" altLang="zh-CN" sz="2000" dirty="0"/>
              <a:t>(</a:t>
            </a:r>
            <a:r>
              <a:rPr lang="zh-CN" altLang="en-US" sz="2000" dirty="0"/>
              <a:t>讨论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Conclusion</a:t>
            </a:r>
            <a:r>
              <a:rPr lang="en-US" altLang="zh-CN" sz="2000" dirty="0"/>
              <a:t>(</a:t>
            </a:r>
            <a:r>
              <a:rPr lang="zh-CN" altLang="en-US" sz="2000" dirty="0"/>
              <a:t>结论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Acknowledgement</a:t>
            </a:r>
            <a:r>
              <a:rPr lang="en-US" altLang="zh-CN" sz="2000" dirty="0"/>
              <a:t>(</a:t>
            </a:r>
            <a:r>
              <a:rPr lang="zh-CN" altLang="en-US" sz="2000" dirty="0"/>
              <a:t>致谢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Reference</a:t>
            </a:r>
            <a:r>
              <a:rPr lang="en-US" altLang="zh-CN" sz="2000" dirty="0"/>
              <a:t>(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Appendix</a:t>
            </a:r>
            <a:r>
              <a:rPr lang="en-US" altLang="zh-CN" sz="2000" dirty="0"/>
              <a:t>(</a:t>
            </a:r>
            <a:r>
              <a:rPr lang="zh-CN" altLang="en-US" sz="2000" dirty="0"/>
              <a:t>附录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06432" y="1652530"/>
            <a:ext cx="1292662" cy="29084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zh-CN" altLang="en-US" sz="3600" b="1" dirty="0" smtClean="0">
                <a:solidFill>
                  <a:srgbClr val="0000FF"/>
                </a:solidFill>
              </a:rPr>
              <a:t>按  照  顺  序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3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174" y="197680"/>
            <a:ext cx="5425656" cy="1046602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论</a:t>
            </a:r>
            <a:r>
              <a:rPr lang="zh-CN" altLang="en-US" b="1" dirty="0">
                <a:solidFill>
                  <a:srgbClr val="0000FF"/>
                </a:solidFill>
              </a:rPr>
              <a:t>文的主要组</a:t>
            </a:r>
            <a:r>
              <a:rPr lang="zh-CN" altLang="en-US" b="1" dirty="0" smtClean="0">
                <a:solidFill>
                  <a:srgbClr val="0000FF"/>
                </a:solidFill>
              </a:rPr>
              <a:t>成</a:t>
            </a:r>
            <a:r>
              <a:rPr lang="en-US" altLang="zh-CN" b="1" dirty="0" smtClean="0">
                <a:solidFill>
                  <a:srgbClr val="0000FF"/>
                </a:solidFill>
              </a:rPr>
              <a:t>-</a:t>
            </a:r>
            <a:r>
              <a:rPr lang="zh-CN" altLang="en-US" b="1" dirty="0" smtClean="0">
                <a:solidFill>
                  <a:srgbClr val="0000FF"/>
                </a:solidFill>
              </a:rPr>
              <a:t>续</a:t>
            </a:r>
            <a:r>
              <a:rPr lang="en-US" altLang="zh-CN" b="1" dirty="0" smtClean="0">
                <a:solidFill>
                  <a:srgbClr val="0000FF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2369" y="1189821"/>
            <a:ext cx="8692309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 smtClean="0"/>
              <a:t>􀂃</a:t>
            </a:r>
            <a:r>
              <a:rPr lang="zh-CN" altLang="en-US" sz="2800" dirty="0"/>
              <a:t>其中</a:t>
            </a:r>
            <a:r>
              <a:rPr lang="en-US" altLang="zh-CN" sz="2800" dirty="0"/>
              <a:t>Title</a:t>
            </a:r>
            <a:r>
              <a:rPr lang="zh-CN" altLang="en-US" sz="2800" dirty="0"/>
              <a:t>，</a:t>
            </a:r>
            <a:r>
              <a:rPr lang="en-US" altLang="zh-CN" sz="2800" dirty="0"/>
              <a:t>Abstract</a:t>
            </a:r>
            <a:r>
              <a:rPr lang="zh-CN" altLang="en-US" sz="2800" dirty="0"/>
              <a:t>， </a:t>
            </a:r>
            <a:r>
              <a:rPr lang="en-US" altLang="zh-CN" sz="2800" dirty="0"/>
              <a:t>Author </a:t>
            </a:r>
            <a:r>
              <a:rPr lang="en-US" altLang="zh-CN" sz="2800" dirty="0" smtClean="0"/>
              <a:t>and affiliation, Introduction</a:t>
            </a:r>
            <a:r>
              <a:rPr lang="zh-CN" altLang="en-US" sz="2800" dirty="0"/>
              <a:t>，</a:t>
            </a:r>
            <a:r>
              <a:rPr lang="en-US" altLang="zh-CN" sz="2800" dirty="0"/>
              <a:t>Method</a:t>
            </a:r>
            <a:r>
              <a:rPr lang="zh-CN" altLang="en-US" sz="2800" dirty="0"/>
              <a:t>，</a:t>
            </a:r>
            <a:r>
              <a:rPr lang="en-US" altLang="zh-CN" sz="2800" dirty="0"/>
              <a:t>Result</a:t>
            </a:r>
            <a:r>
              <a:rPr lang="zh-CN" altLang="en-US" sz="2800" dirty="0" smtClean="0"/>
              <a:t>，</a:t>
            </a:r>
            <a:r>
              <a:rPr lang="it-IT" altLang="zh-CN" sz="2800" dirty="0" smtClean="0"/>
              <a:t>Discussion</a:t>
            </a:r>
            <a:r>
              <a:rPr lang="zh-CN" altLang="it-IT" sz="2800" dirty="0"/>
              <a:t>，</a:t>
            </a:r>
            <a:r>
              <a:rPr lang="it-IT" altLang="zh-CN" sz="2800" dirty="0"/>
              <a:t>Conclusion</a:t>
            </a:r>
            <a:r>
              <a:rPr lang="zh-CN" altLang="it-IT" sz="2800" dirty="0"/>
              <a:t>，</a:t>
            </a:r>
            <a:r>
              <a:rPr lang="it-IT" altLang="zh-CN" sz="2800" dirty="0"/>
              <a:t>Reference</a:t>
            </a:r>
            <a:r>
              <a:rPr lang="zh-CN" altLang="it-IT" sz="2800" dirty="0"/>
              <a:t>等是必不可少</a:t>
            </a:r>
            <a:r>
              <a:rPr lang="zh-CN" altLang="it-IT" sz="2800" dirty="0" smtClean="0"/>
              <a:t>的</a:t>
            </a:r>
            <a:r>
              <a:rPr lang="en-US" altLang="zh-CN" sz="2800" dirty="0" smtClean="0"/>
              <a:t>(</a:t>
            </a:r>
            <a:r>
              <a:rPr lang="zh-CN" altLang="en-US" sz="2800" dirty="0"/>
              <a:t>其他内容根据具体需要而定</a:t>
            </a:r>
            <a:r>
              <a:rPr lang="en-US" altLang="zh-CN" sz="2800" dirty="0"/>
              <a:t>)</a:t>
            </a:r>
            <a:r>
              <a:rPr lang="zh-CN" altLang="en-US" sz="2800" dirty="0"/>
              <a:t>。在这八项内容中，读</a:t>
            </a:r>
            <a:r>
              <a:rPr lang="zh-CN" altLang="en-US" sz="2800" dirty="0" smtClean="0"/>
              <a:t>者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最</a:t>
            </a:r>
            <a:r>
              <a:rPr lang="zh-CN" altLang="en-US" sz="2800" b="1" dirty="0">
                <a:solidFill>
                  <a:srgbClr val="FF0000"/>
                </a:solidFill>
              </a:rPr>
              <a:t>多的是</a:t>
            </a:r>
            <a:r>
              <a:rPr lang="en-US" altLang="zh-CN" sz="2800" b="1" dirty="0">
                <a:solidFill>
                  <a:srgbClr val="FF0000"/>
                </a:solidFill>
              </a:rPr>
              <a:t>Title</a:t>
            </a:r>
            <a:r>
              <a:rPr lang="zh-CN" altLang="en-US" sz="2800" b="1" dirty="0">
                <a:solidFill>
                  <a:srgbClr val="FF0000"/>
                </a:solidFill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</a:rPr>
              <a:t>Abstract</a:t>
            </a:r>
            <a:r>
              <a:rPr lang="zh-CN" altLang="en-US" sz="2800" b="1" dirty="0">
                <a:solidFill>
                  <a:srgbClr val="FF0000"/>
                </a:solidFill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</a:rPr>
              <a:t>Introduction</a:t>
            </a:r>
            <a:r>
              <a:rPr lang="zh-CN" altLang="en-US" sz="2800" b="1" dirty="0">
                <a:solidFill>
                  <a:srgbClr val="FF0000"/>
                </a:solidFill>
              </a:rPr>
              <a:t>部分</a:t>
            </a:r>
            <a:r>
              <a:rPr lang="zh-CN" altLang="en-US" sz="2800" dirty="0"/>
              <a:t>，读</a:t>
            </a:r>
            <a:r>
              <a:rPr lang="zh-CN" altLang="en-US" sz="2800" dirty="0" smtClean="0"/>
              <a:t>者会</a:t>
            </a:r>
            <a:r>
              <a:rPr lang="zh-CN" altLang="en-US" sz="2800" dirty="0"/>
              <a:t>根据这些内容来决定是否阅读全文。</a:t>
            </a:r>
            <a:r>
              <a:rPr lang="zh-CN" altLang="en-US" sz="2800" b="1" dirty="0">
                <a:solidFill>
                  <a:srgbClr val="FF0000"/>
                </a:solidFill>
              </a:rPr>
              <a:t>也就是说，一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篇研</a:t>
            </a:r>
            <a:r>
              <a:rPr lang="zh-CN" altLang="en-US" sz="2800" b="1" dirty="0">
                <a:solidFill>
                  <a:srgbClr val="FF0000"/>
                </a:solidFill>
              </a:rPr>
              <a:t>究论文赢得读者的多少，在很大程度上取决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于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Title</a:t>
            </a:r>
            <a:r>
              <a:rPr lang="zh-CN" altLang="en-US" sz="2800" b="1" dirty="0">
                <a:solidFill>
                  <a:srgbClr val="FF0000"/>
                </a:solidFill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</a:rPr>
              <a:t>Abstract</a:t>
            </a:r>
            <a:r>
              <a:rPr lang="zh-CN" altLang="en-US" sz="2800" b="1" dirty="0">
                <a:solidFill>
                  <a:srgbClr val="FF0000"/>
                </a:solidFill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</a:rPr>
              <a:t>Introduction</a:t>
            </a:r>
            <a:r>
              <a:rPr lang="zh-CN" altLang="en-US" sz="2800" b="1" dirty="0">
                <a:solidFill>
                  <a:srgbClr val="FF0000"/>
                </a:solidFill>
              </a:rPr>
              <a:t>写得好坏。</a:t>
            </a:r>
          </a:p>
        </p:txBody>
      </p:sp>
    </p:spTree>
    <p:extLst>
      <p:ext uri="{BB962C8B-B14F-4D97-AF65-F5344CB8AC3E}">
        <p14:creationId xmlns:p14="http://schemas.microsoft.com/office/powerpoint/2010/main" val="6497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630" y="175556"/>
            <a:ext cx="7150720" cy="133907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五、本</a:t>
            </a:r>
            <a:r>
              <a:rPr lang="zh-CN" altLang="en-US" b="1" dirty="0">
                <a:solidFill>
                  <a:srgbClr val="C00000"/>
                </a:solidFill>
              </a:rPr>
              <a:t>科毕业论</a:t>
            </a:r>
            <a:r>
              <a:rPr lang="zh-CN" altLang="en-US" b="1" dirty="0" smtClean="0">
                <a:solidFill>
                  <a:srgbClr val="C00000"/>
                </a:solidFill>
              </a:rPr>
              <a:t>文</a:t>
            </a:r>
            <a:r>
              <a:rPr lang="en-US" altLang="zh-CN" b="1" dirty="0" smtClean="0">
                <a:solidFill>
                  <a:srgbClr val="C00000"/>
                </a:solidFill>
              </a:rPr>
              <a:t>5</a:t>
            </a:r>
            <a:r>
              <a:rPr lang="zh-CN" altLang="en-US" b="1" dirty="0" smtClean="0">
                <a:solidFill>
                  <a:srgbClr val="C00000"/>
                </a:solidFill>
              </a:rPr>
              <a:t>个</a:t>
            </a:r>
            <a:r>
              <a:rPr lang="zh-CN" altLang="en-US" b="1" dirty="0" smtClean="0">
                <a:solidFill>
                  <a:srgbClr val="C00000"/>
                </a:solidFill>
              </a:rPr>
              <a:t>实</a:t>
            </a:r>
            <a:r>
              <a:rPr lang="zh-CN" altLang="en-US" b="1" dirty="0" smtClean="0">
                <a:solidFill>
                  <a:srgbClr val="C00000"/>
                </a:solidFill>
              </a:rPr>
              <a:t>例</a:t>
            </a:r>
            <a:r>
              <a:rPr lang="en-US" altLang="zh-CN" b="1" dirty="0" smtClean="0">
                <a:solidFill>
                  <a:srgbClr val="C00000"/>
                </a:solidFill>
              </a:rPr>
              <a:t>: 2019+2020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18" y="1348528"/>
            <a:ext cx="4279932" cy="5887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7732" y="223916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不好的例子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6523" y="1402742"/>
            <a:ext cx="1699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00FF"/>
                </a:solidFill>
              </a:rPr>
              <a:t>例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子</a:t>
            </a:r>
            <a:r>
              <a:rPr lang="en-US" altLang="zh-CN" sz="36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：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70" y="0"/>
            <a:ext cx="4358648" cy="65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47" y="58071"/>
            <a:ext cx="6085903" cy="64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3771"/>
            <a:ext cx="7886700" cy="90338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1. </a:t>
            </a:r>
            <a:r>
              <a:rPr lang="zh-CN" altLang="en-US" b="1" dirty="0" smtClean="0">
                <a:solidFill>
                  <a:srgbClr val="0000FF"/>
                </a:solidFill>
              </a:rPr>
              <a:t>为什么要写（学术）论文？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98" y="923447"/>
            <a:ext cx="8515350" cy="561076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 smtClean="0"/>
              <a:t>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学</a:t>
            </a:r>
            <a:r>
              <a:rPr lang="zh-CN" altLang="en-US" sz="3200" b="1" dirty="0">
                <a:solidFill>
                  <a:srgbClr val="C00000"/>
                </a:solidFill>
              </a:rPr>
              <a:t>术论文通常是指对社会科学和自然科学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领域</a:t>
            </a:r>
            <a:r>
              <a:rPr lang="zh-CN" altLang="en-US" sz="3200" b="1" dirty="0">
                <a:solidFill>
                  <a:srgbClr val="C00000"/>
                </a:solidFill>
              </a:rPr>
              <a:t>中的某些现象和问题进行比较系统的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研究</a:t>
            </a:r>
            <a:r>
              <a:rPr lang="zh-CN" altLang="en-US" sz="3200" b="1" dirty="0">
                <a:solidFill>
                  <a:srgbClr val="C00000"/>
                </a:solidFill>
              </a:rPr>
              <a:t>，以探讨其本质特征及其发展规律等的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理论</a:t>
            </a:r>
            <a:r>
              <a:rPr lang="zh-CN" altLang="en-US" sz="3200" b="1" dirty="0">
                <a:solidFill>
                  <a:srgbClr val="C00000"/>
                </a:solidFill>
              </a:rPr>
              <a:t>性文章</a:t>
            </a:r>
            <a:r>
              <a:rPr lang="zh-CN" altLang="en-US" sz="3200" dirty="0"/>
              <a:t>。它和一般文章不同，具有科</a:t>
            </a:r>
            <a:r>
              <a:rPr lang="zh-CN" altLang="en-US" sz="3200" dirty="0" smtClean="0"/>
              <a:t>学性</a:t>
            </a:r>
            <a:r>
              <a:rPr lang="zh-CN" altLang="en-US" sz="3200" dirty="0"/>
              <a:t>、理论性、独创性、专业性的特点。</a:t>
            </a:r>
            <a:r>
              <a:rPr lang="zh-CN" altLang="en-US" sz="3200" b="1" dirty="0">
                <a:solidFill>
                  <a:srgbClr val="0000FF"/>
                </a:solidFill>
              </a:rPr>
              <a:t>应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该按</a:t>
            </a:r>
            <a:r>
              <a:rPr lang="zh-CN" altLang="en-US" sz="3200" b="1" dirty="0">
                <a:solidFill>
                  <a:srgbClr val="0000FF"/>
                </a:solidFill>
              </a:rPr>
              <a:t>规范格式和要求来撰写，同时在表达方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面力</a:t>
            </a:r>
            <a:r>
              <a:rPr lang="zh-CN" altLang="en-US" sz="3200" b="1" dirty="0">
                <a:solidFill>
                  <a:srgbClr val="0000FF"/>
                </a:solidFill>
              </a:rPr>
              <a:t>求有较高的可读性。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26" y="323385"/>
            <a:ext cx="6955346" cy="60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5" y="0"/>
            <a:ext cx="8392282" cy="115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90" y="177420"/>
            <a:ext cx="5928360" cy="65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0" y="89210"/>
            <a:ext cx="4433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5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2" y="167269"/>
            <a:ext cx="6859765" cy="65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3" y="513400"/>
            <a:ext cx="8638294" cy="52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6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38" y="97651"/>
            <a:ext cx="5207222" cy="6623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61820" y="1683834"/>
            <a:ext cx="220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非常好的例子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72082" y="861848"/>
            <a:ext cx="198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</a:rPr>
              <a:t>例子</a:t>
            </a:r>
            <a:r>
              <a:rPr lang="en-US" altLang="zh-CN" sz="40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4000" b="1" dirty="0" smtClean="0">
                <a:solidFill>
                  <a:srgbClr val="0000FF"/>
                </a:solidFill>
              </a:rPr>
              <a:t>：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22" y="0"/>
            <a:ext cx="550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542" y="103946"/>
            <a:ext cx="5549508" cy="6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56" y="0"/>
            <a:ext cx="540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41" y="144788"/>
            <a:ext cx="8658569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1. </a:t>
            </a:r>
            <a:r>
              <a:rPr lang="zh-CN" altLang="en-US" b="1" dirty="0">
                <a:solidFill>
                  <a:srgbClr val="0000FF"/>
                </a:solidFill>
              </a:rPr>
              <a:t>为什么要写（学术）论文</a:t>
            </a:r>
            <a:r>
              <a:rPr lang="zh-CN" altLang="en-US" b="1" dirty="0" smtClean="0">
                <a:solidFill>
                  <a:srgbClr val="0000FF"/>
                </a:solidFill>
              </a:rPr>
              <a:t>？</a:t>
            </a:r>
            <a:r>
              <a:rPr lang="en-US" altLang="zh-CN" b="1" dirty="0" smtClean="0">
                <a:solidFill>
                  <a:srgbClr val="0000FF"/>
                </a:solidFill>
              </a:rPr>
              <a:t>-</a:t>
            </a:r>
            <a:r>
              <a:rPr lang="zh-CN" altLang="en-US" b="1" dirty="0" smtClean="0">
                <a:solidFill>
                  <a:srgbClr val="0000FF"/>
                </a:solidFill>
              </a:rPr>
              <a:t>续</a:t>
            </a:r>
            <a:r>
              <a:rPr lang="en-US" altLang="zh-CN" b="1" dirty="0" smtClean="0">
                <a:solidFill>
                  <a:srgbClr val="0000FF"/>
                </a:solidFill>
              </a:rPr>
              <a:t>1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312" y="1550203"/>
            <a:ext cx="832806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 smtClean="0"/>
              <a:t>（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）参</a:t>
            </a:r>
            <a:r>
              <a:rPr lang="zh-CN" altLang="en-US" sz="3200" dirty="0"/>
              <a:t>加学术会议，促进学术交</a:t>
            </a:r>
            <a:r>
              <a:rPr lang="zh-CN" altLang="en-US" sz="3200" dirty="0" smtClean="0"/>
              <a:t>流；</a:t>
            </a:r>
            <a:endParaRPr lang="zh-CN" altLang="en-US" sz="32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 smtClean="0"/>
              <a:t>（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）在</a:t>
            </a:r>
            <a:r>
              <a:rPr lang="zh-CN" altLang="en-US" sz="3200" dirty="0"/>
              <a:t>学术刊物上发表，使国内外同行了解</a:t>
            </a:r>
            <a:r>
              <a:rPr lang="zh-CN" altLang="en-US" sz="3200" dirty="0" smtClean="0"/>
              <a:t>自己</a:t>
            </a:r>
            <a:r>
              <a:rPr lang="zh-CN" altLang="en-US" sz="3200" dirty="0"/>
              <a:t>的研究成</a:t>
            </a:r>
            <a:r>
              <a:rPr lang="zh-CN" altLang="en-US" sz="3200" dirty="0" smtClean="0"/>
              <a:t>果，对人类做出贡献；</a:t>
            </a:r>
            <a:endParaRPr lang="zh-CN" altLang="en-US" sz="32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 smtClean="0"/>
              <a:t>（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）学</a:t>
            </a:r>
            <a:r>
              <a:rPr lang="zh-CN" altLang="en-US" sz="3200" dirty="0"/>
              <a:t>习和工作的要</a:t>
            </a:r>
            <a:r>
              <a:rPr lang="zh-CN" altLang="en-US" sz="3200" dirty="0" smtClean="0"/>
              <a:t>求。</a:t>
            </a:r>
            <a:endParaRPr lang="en-US" altLang="zh-CN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1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23" y="0"/>
            <a:ext cx="448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4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64" y="18165"/>
            <a:ext cx="4719987" cy="67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97" y="0"/>
            <a:ext cx="4371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4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3" y="222095"/>
            <a:ext cx="8430709" cy="53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11" y="53952"/>
            <a:ext cx="4451180" cy="68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03" y="142256"/>
            <a:ext cx="4616529" cy="6579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7502" y="1505415"/>
            <a:ext cx="1706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相对不错的例子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48315" y="797529"/>
            <a:ext cx="1627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</a:rPr>
              <a:t>例子</a:t>
            </a:r>
            <a:r>
              <a:rPr lang="en-US" altLang="zh-CN" sz="40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4000" b="1" dirty="0" smtClean="0">
                <a:solidFill>
                  <a:srgbClr val="0000FF"/>
                </a:solidFill>
              </a:rPr>
              <a:t>：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9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9" y="256634"/>
            <a:ext cx="7494681" cy="63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46" y="0"/>
            <a:ext cx="6527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33" y="131106"/>
            <a:ext cx="4815955" cy="65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887" y="446049"/>
            <a:ext cx="4264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253" y="0"/>
            <a:ext cx="6080622" cy="947451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2.</a:t>
            </a:r>
            <a:r>
              <a:rPr lang="zh-CN" altLang="en-US" b="1" dirty="0" smtClean="0">
                <a:solidFill>
                  <a:srgbClr val="0000FF"/>
                </a:solidFill>
              </a:rPr>
              <a:t>（</a:t>
            </a:r>
            <a:r>
              <a:rPr lang="zh-CN" altLang="en-US" b="1" dirty="0">
                <a:solidFill>
                  <a:srgbClr val="0000FF"/>
                </a:solidFill>
              </a:rPr>
              <a:t>学术）论文是什么</a:t>
            </a:r>
            <a:r>
              <a:rPr lang="zh-CN" altLang="en-US" b="1" dirty="0" smtClean="0">
                <a:solidFill>
                  <a:srgbClr val="0000FF"/>
                </a:solidFill>
              </a:rPr>
              <a:t>？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278" y="756988"/>
            <a:ext cx="8592469" cy="52361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/>
              <a:t>学术论文本质上是一种交流方式；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因</a:t>
            </a:r>
            <a:r>
              <a:rPr lang="zh-CN" altLang="en-US" dirty="0" smtClean="0"/>
              <a:t>此要求‘高效交流’；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什</a:t>
            </a:r>
            <a:r>
              <a:rPr lang="zh-CN" altLang="en-US" dirty="0" smtClean="0"/>
              <a:t>么是‘高效交流’？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</a:rPr>
              <a:t>‘高效交流’简单来说是把你自己发现的或者知道的东西以最直接地、最简单地方式、同时也是</a:t>
            </a:r>
            <a:r>
              <a:rPr lang="zh-CN" altLang="en-US" b="1" dirty="0">
                <a:solidFill>
                  <a:srgbClr val="0000FF"/>
                </a:solidFill>
              </a:rPr>
              <a:t>最容易让</a:t>
            </a:r>
            <a:r>
              <a:rPr lang="zh-CN" altLang="en-US" b="1" dirty="0" smtClean="0">
                <a:solidFill>
                  <a:srgbClr val="0000FF"/>
                </a:solidFill>
              </a:rPr>
              <a:t>别</a:t>
            </a:r>
            <a:r>
              <a:rPr lang="zh-CN" altLang="en-US" b="1" dirty="0" smtClean="0">
                <a:solidFill>
                  <a:srgbClr val="0000FF"/>
                </a:solidFill>
              </a:rPr>
              <a:t>人理</a:t>
            </a:r>
            <a:r>
              <a:rPr lang="zh-CN" altLang="en-US" b="1" dirty="0" smtClean="0">
                <a:solidFill>
                  <a:srgbClr val="0000FF"/>
                </a:solidFill>
              </a:rPr>
              <a:t>解的方式介绍给别人，让别人以一种愉快地方式，真正明白并且准确把握宣讲人的信息。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FF0000"/>
                </a:solidFill>
              </a:rPr>
              <a:t>需</a:t>
            </a:r>
            <a:r>
              <a:rPr lang="zh-CN" altLang="en-US" b="1" dirty="0" smtClean="0">
                <a:solidFill>
                  <a:srgbClr val="FF0000"/>
                </a:solidFill>
              </a:rPr>
              <a:t>要讲一个打动人的故事！需要讲前因后果、需要故事情节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3476" y="6125518"/>
            <a:ext cx="849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</a:rPr>
              <a:t>写论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文”就像“</a:t>
            </a:r>
            <a:r>
              <a:rPr lang="zh-CN" altLang="en-US" sz="2400" b="1" dirty="0">
                <a:solidFill>
                  <a:srgbClr val="0000FF"/>
                </a:solidFill>
              </a:rPr>
              <a:t>讲故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事”：特别注意英语思维方式与东方人不同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9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43" y="122663"/>
            <a:ext cx="4570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6192C-4BCC-42FE-9974-0656CEBA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78" y="390618"/>
            <a:ext cx="4806752" cy="6076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C1DAB-4276-4BE6-9BC5-BA45FDC31ECE}"/>
              </a:ext>
            </a:extLst>
          </p:cNvPr>
          <p:cNvSpPr txBox="1"/>
          <p:nvPr/>
        </p:nvSpPr>
        <p:spPr>
          <a:xfrm>
            <a:off x="266330" y="648070"/>
            <a:ext cx="2834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00FF"/>
                </a:solidFill>
              </a:rPr>
              <a:t>例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子</a:t>
            </a:r>
            <a:r>
              <a:rPr lang="en-US" altLang="zh-CN" sz="3600" b="1" dirty="0" smtClean="0">
                <a:solidFill>
                  <a:srgbClr val="0000FF"/>
                </a:solidFill>
              </a:rPr>
              <a:t>4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：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zh-CN" altLang="en-US" sz="3600" b="1" dirty="0">
                <a:solidFill>
                  <a:srgbClr val="0000FF"/>
                </a:solidFill>
              </a:rPr>
              <a:t>王舒同学毕业论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文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r>
              <a:rPr lang="en-US" altLang="zh-CN" sz="3600" b="1" dirty="0" smtClean="0">
                <a:solidFill>
                  <a:srgbClr val="FF0000"/>
                </a:solidFill>
              </a:rPr>
              <a:t>2020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年毕业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69E5-D049-4B57-A0E4-1607E593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69" y="103175"/>
            <a:ext cx="3384057" cy="771216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rgbClr val="0000FF"/>
                </a:solidFill>
              </a:rPr>
              <a:t>总</a:t>
            </a:r>
            <a:r>
              <a:rPr lang="zh-CN" altLang="en-US" sz="4800" b="1" dirty="0" smtClean="0">
                <a:solidFill>
                  <a:srgbClr val="0000FF"/>
                </a:solidFill>
              </a:rPr>
              <a:t>体</a:t>
            </a:r>
            <a:r>
              <a:rPr lang="zh-CN" altLang="en-US" sz="4800" b="1" dirty="0">
                <a:solidFill>
                  <a:srgbClr val="0000FF"/>
                </a:solidFill>
              </a:rPr>
              <a:t>评价</a:t>
            </a:r>
            <a:endParaRPr lang="zh-CN" altLang="en-US" sz="4800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FBAD-1BD2-4244-8A99-C8CA10A8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98" y="739535"/>
            <a:ext cx="8337797" cy="583098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</a:t>
            </a:r>
            <a:r>
              <a:rPr lang="zh-CN" altLang="en-US" dirty="0"/>
              <a:t>总体上是一篇很棒的毕业论文；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2.</a:t>
            </a:r>
            <a:r>
              <a:rPr lang="zh-CN" altLang="en-US" b="1" dirty="0">
                <a:solidFill>
                  <a:srgbClr val="C00000"/>
                </a:solidFill>
              </a:rPr>
              <a:t>中英文的摘要写作思路及语法上有不少问题；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3.</a:t>
            </a:r>
            <a:r>
              <a:rPr lang="zh-CN" altLang="en-US" b="1" dirty="0">
                <a:solidFill>
                  <a:srgbClr val="C00000"/>
                </a:solidFill>
              </a:rPr>
              <a:t>引言过于简单，文献综述不多（也可能本来就不多），语言表达模糊（不具体）；不知道这个思路是否已有文献报道过，是否是自己的独创想法；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4.</a:t>
            </a:r>
            <a:r>
              <a:rPr lang="zh-CN" altLang="en-US" b="1" dirty="0">
                <a:solidFill>
                  <a:srgbClr val="C00000"/>
                </a:solidFill>
              </a:rPr>
              <a:t>不少的图有些小，同时图的格式上可以进一步改进；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5.</a:t>
            </a:r>
            <a:r>
              <a:rPr lang="zh-CN" altLang="en-US" dirty="0"/>
              <a:t>结论部分撰写的逻辑思路表达上可以更加条理化；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6.</a:t>
            </a:r>
            <a:r>
              <a:rPr lang="zh-CN" altLang="en-US" b="1" dirty="0">
                <a:solidFill>
                  <a:srgbClr val="C00000"/>
                </a:solidFill>
              </a:rPr>
              <a:t>参考文献格式上问题很大。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8E72D-5A3F-4579-BC1A-ABBC9BC0890F}"/>
              </a:ext>
            </a:extLst>
          </p:cNvPr>
          <p:cNvSpPr txBox="1"/>
          <p:nvPr/>
        </p:nvSpPr>
        <p:spPr>
          <a:xfrm>
            <a:off x="6995602" y="287482"/>
            <a:ext cx="1745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C00000"/>
                </a:solidFill>
                <a:highlight>
                  <a:srgbClr val="FFFF00"/>
                </a:highlight>
              </a:rPr>
              <a:t>通病！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5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091D94-B6F8-4CCC-B6FA-B240DA9C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39" y="71021"/>
            <a:ext cx="4909561" cy="65472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81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20F3E3-530D-4593-A0E3-973E9830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50" y="115410"/>
            <a:ext cx="4966387" cy="67425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91EEA8-B92E-4795-AAD4-E98E862D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89" y="97943"/>
            <a:ext cx="4518427" cy="666211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2C8023-371F-437C-8212-830C3123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62" y="97654"/>
            <a:ext cx="5768305" cy="64851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5BAFB-5E0E-419A-B456-F893D46F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5" y="1482222"/>
            <a:ext cx="8736749" cy="456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7B6991-EC3A-408B-B8BE-B8EE882FFFEB}"/>
              </a:ext>
            </a:extLst>
          </p:cNvPr>
          <p:cNvSpPr txBox="1"/>
          <p:nvPr/>
        </p:nvSpPr>
        <p:spPr>
          <a:xfrm>
            <a:off x="319596" y="35672"/>
            <a:ext cx="87367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00FF"/>
                </a:solidFill>
              </a:rPr>
              <a:t>图像模糊</a:t>
            </a:r>
            <a:endParaRPr lang="en-US" altLang="zh-CN" sz="4800" b="1" dirty="0">
              <a:solidFill>
                <a:srgbClr val="0000FF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</a:rPr>
              <a:t>如何让图十分清楚十分有技巧！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5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00C7E-E8E2-4C86-B717-92C1E3526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35" y="1247415"/>
            <a:ext cx="7226422" cy="5344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B8ADE-629D-43AA-8D9C-0A1E677E841B}"/>
              </a:ext>
            </a:extLst>
          </p:cNvPr>
          <p:cNvSpPr txBox="1"/>
          <p:nvPr/>
        </p:nvSpPr>
        <p:spPr>
          <a:xfrm>
            <a:off x="621436" y="266330"/>
            <a:ext cx="8345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00FF"/>
                </a:solidFill>
              </a:rPr>
              <a:t>图太小！ 格式可以更加优化！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4156D-CC9D-4097-A6EC-F49BE7C2E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52" y="816748"/>
            <a:ext cx="5082526" cy="5615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7C71D-4821-431F-8CCD-DF3F25FDD1A8}"/>
              </a:ext>
            </a:extLst>
          </p:cNvPr>
          <p:cNvSpPr txBox="1"/>
          <p:nvPr/>
        </p:nvSpPr>
        <p:spPr>
          <a:xfrm>
            <a:off x="2823099" y="8827"/>
            <a:ext cx="334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00FF"/>
                </a:solidFill>
              </a:rPr>
              <a:t>同样问题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25" y="1"/>
            <a:ext cx="6774685" cy="1013552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3. </a:t>
            </a:r>
            <a:r>
              <a:rPr lang="zh-CN" altLang="en-US" b="1" dirty="0" smtClean="0">
                <a:solidFill>
                  <a:srgbClr val="0000FF"/>
                </a:solidFill>
              </a:rPr>
              <a:t>期</a:t>
            </a:r>
            <a:r>
              <a:rPr lang="zh-CN" altLang="en-US" b="1" dirty="0">
                <a:solidFill>
                  <a:srgbClr val="0000FF"/>
                </a:solidFill>
              </a:rPr>
              <a:t>刊论文的主要组</a:t>
            </a:r>
            <a:r>
              <a:rPr lang="zh-CN" altLang="en-US" b="1" dirty="0" smtClean="0">
                <a:solidFill>
                  <a:srgbClr val="0000FF"/>
                </a:solidFill>
              </a:rPr>
              <a:t>成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8814" y="922244"/>
            <a:ext cx="4637414" cy="561626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Title</a:t>
            </a:r>
            <a:r>
              <a:rPr lang="en-US" altLang="zh-CN" sz="2000" dirty="0"/>
              <a:t>(</a:t>
            </a:r>
            <a:r>
              <a:rPr lang="zh-CN" altLang="en-US" sz="2000" dirty="0"/>
              <a:t>标题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作</a:t>
            </a:r>
            <a:r>
              <a:rPr lang="zh-CN" altLang="en-US" sz="2000" dirty="0"/>
              <a:t>者姓名和单位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/>
              <a:t>（</a:t>
            </a:r>
            <a:r>
              <a:rPr lang="en-US" altLang="zh-CN" sz="2000" dirty="0"/>
              <a:t>Author </a:t>
            </a:r>
            <a:r>
              <a:rPr lang="en-US" altLang="zh-CN" sz="2000" dirty="0" smtClean="0"/>
              <a:t>and affiliation</a:t>
            </a:r>
            <a:r>
              <a:rPr lang="zh-CN" altLang="en-US" sz="2000" dirty="0"/>
              <a:t>）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Abstract</a:t>
            </a:r>
            <a:r>
              <a:rPr lang="en-US" altLang="zh-CN" sz="2000" dirty="0"/>
              <a:t>(</a:t>
            </a:r>
            <a:r>
              <a:rPr lang="zh-CN" altLang="en-US" sz="2000" dirty="0"/>
              <a:t>摘要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Keywords</a:t>
            </a:r>
            <a:r>
              <a:rPr lang="en-US" altLang="zh-CN" sz="2000" dirty="0"/>
              <a:t>(</a:t>
            </a:r>
            <a:r>
              <a:rPr lang="zh-CN" altLang="en-US" sz="2000" dirty="0"/>
              <a:t>关键词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Table </a:t>
            </a:r>
            <a:r>
              <a:rPr lang="en-US" altLang="zh-CN" sz="2000" b="1" dirty="0">
                <a:solidFill>
                  <a:srgbClr val="FF0000"/>
                </a:solidFill>
              </a:rPr>
              <a:t>of contents(</a:t>
            </a:r>
            <a:r>
              <a:rPr lang="zh-CN" altLang="en-US" sz="2000" b="1" dirty="0">
                <a:solidFill>
                  <a:srgbClr val="FF0000"/>
                </a:solidFill>
              </a:rPr>
              <a:t>目录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：一般没有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Nomenclature</a:t>
            </a:r>
            <a:r>
              <a:rPr lang="en-US" altLang="zh-CN" sz="2000" b="1" dirty="0">
                <a:solidFill>
                  <a:srgbClr val="FF0000"/>
                </a:solidFill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</a:rPr>
              <a:t>术语表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：一般没有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Introduction</a:t>
            </a:r>
            <a:r>
              <a:rPr lang="en-US" altLang="zh-CN" sz="2000" dirty="0"/>
              <a:t>(</a:t>
            </a:r>
            <a:r>
              <a:rPr lang="zh-CN" altLang="en-US" sz="2000" dirty="0"/>
              <a:t>引言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Method</a:t>
            </a:r>
            <a:r>
              <a:rPr lang="en-US" altLang="zh-CN" sz="2000" dirty="0"/>
              <a:t>(</a:t>
            </a:r>
            <a:r>
              <a:rPr lang="zh-CN" altLang="en-US" sz="2000" dirty="0"/>
              <a:t>方法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Results</a:t>
            </a:r>
            <a:r>
              <a:rPr lang="en-US" altLang="zh-CN" sz="2000" dirty="0"/>
              <a:t>(</a:t>
            </a:r>
            <a:r>
              <a:rPr lang="zh-CN" altLang="en-US" sz="2000" dirty="0"/>
              <a:t>结果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Discussion</a:t>
            </a:r>
            <a:r>
              <a:rPr lang="en-US" altLang="zh-CN" sz="2000" dirty="0"/>
              <a:t>(</a:t>
            </a:r>
            <a:r>
              <a:rPr lang="zh-CN" altLang="en-US" sz="2000" dirty="0"/>
              <a:t>讨论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Conclusion</a:t>
            </a:r>
            <a:r>
              <a:rPr lang="en-US" altLang="zh-CN" sz="2000" dirty="0"/>
              <a:t>(</a:t>
            </a:r>
            <a:r>
              <a:rPr lang="zh-CN" altLang="en-US" sz="2000" dirty="0"/>
              <a:t>结论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Acknowledgement</a:t>
            </a:r>
            <a:r>
              <a:rPr lang="en-US" altLang="zh-CN" sz="2000" dirty="0"/>
              <a:t>(</a:t>
            </a:r>
            <a:r>
              <a:rPr lang="zh-CN" altLang="en-US" sz="2000" dirty="0"/>
              <a:t>致谢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Reference</a:t>
            </a:r>
            <a:r>
              <a:rPr lang="en-US" altLang="zh-CN" sz="2000" dirty="0"/>
              <a:t>(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Appendix</a:t>
            </a:r>
            <a:r>
              <a:rPr lang="en-US" altLang="zh-CN" sz="2000" dirty="0"/>
              <a:t>(</a:t>
            </a:r>
            <a:r>
              <a:rPr lang="zh-CN" altLang="en-US" sz="2000" dirty="0"/>
              <a:t>附录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06432" y="1652530"/>
            <a:ext cx="1292662" cy="29084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zh-CN" altLang="en-US" sz="3600" b="1" dirty="0" smtClean="0">
                <a:solidFill>
                  <a:srgbClr val="0000FF"/>
                </a:solidFill>
              </a:rPr>
              <a:t>按  照  顺  序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4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CE3DA-703D-4A1B-A216-1EF014F7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56" y="0"/>
            <a:ext cx="4632224" cy="6774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2ED64-0642-4214-8FD9-72A65C26DC88}"/>
              </a:ext>
            </a:extLst>
          </p:cNvPr>
          <p:cNvSpPr txBox="1"/>
          <p:nvPr/>
        </p:nvSpPr>
        <p:spPr>
          <a:xfrm>
            <a:off x="221942" y="923278"/>
            <a:ext cx="2958184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--</a:t>
            </a:r>
            <a:r>
              <a:rPr lang="zh-CN" altLang="en-US" sz="4000" b="1" dirty="0">
                <a:solidFill>
                  <a:srgbClr val="FF0000"/>
                </a:solidFill>
              </a:rPr>
              <a:t>格式组织上可以更加精炼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altLang="zh-CN" sz="4000" b="1" dirty="0">
                <a:solidFill>
                  <a:srgbClr val="0000FF"/>
                </a:solidFill>
              </a:rPr>
              <a:t>--</a:t>
            </a:r>
            <a:r>
              <a:rPr lang="zh-CN" altLang="en-US" sz="4000" b="1" dirty="0">
                <a:solidFill>
                  <a:srgbClr val="0000FF"/>
                </a:solidFill>
              </a:rPr>
              <a:t>想想让别人记住什么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3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00C991-FFA4-44DE-BA4F-F105321D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886" y="-70803"/>
            <a:ext cx="4234852" cy="6786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9473EB-7EE5-4C30-85C2-ED6941E2D35E}"/>
              </a:ext>
            </a:extLst>
          </p:cNvPr>
          <p:cNvSpPr txBox="1"/>
          <p:nvPr/>
        </p:nvSpPr>
        <p:spPr>
          <a:xfrm>
            <a:off x="292962" y="861134"/>
            <a:ext cx="319596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00FF"/>
                </a:solidFill>
              </a:rPr>
              <a:t>--</a:t>
            </a:r>
            <a:r>
              <a:rPr lang="zh-CN" altLang="en-US" sz="4400" b="1" dirty="0">
                <a:solidFill>
                  <a:srgbClr val="0000FF"/>
                </a:solidFill>
              </a:rPr>
              <a:t>参考文献格式上问题很多！</a:t>
            </a:r>
            <a:endParaRPr lang="en-US" altLang="zh-CN" sz="4400" b="1" dirty="0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4400" b="1" dirty="0">
                <a:solidFill>
                  <a:srgbClr val="FF0000"/>
                </a:solidFill>
              </a:rPr>
              <a:t>--</a:t>
            </a:r>
            <a:r>
              <a:rPr lang="zh-CN" altLang="en-US" sz="4400" b="1" dirty="0">
                <a:solidFill>
                  <a:srgbClr val="FF0000"/>
                </a:solidFill>
              </a:rPr>
              <a:t>主要问题是格式不一致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99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1C576-8133-4157-AB1F-B7A61E58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71" y="133166"/>
            <a:ext cx="4244001" cy="6689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66156-1CCD-4FE9-9BE3-88430F1BB175}"/>
              </a:ext>
            </a:extLst>
          </p:cNvPr>
          <p:cNvSpPr txBox="1"/>
          <p:nvPr/>
        </p:nvSpPr>
        <p:spPr>
          <a:xfrm>
            <a:off x="532660" y="1438183"/>
            <a:ext cx="1473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00FF"/>
                </a:solidFill>
              </a:rPr>
              <a:t>同样问题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4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2790F-3AB9-43CB-B37A-7FF75C66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208" y="0"/>
            <a:ext cx="4213711" cy="6644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7D0B2-F9C5-4143-A3C1-FE82FB871EA5}"/>
              </a:ext>
            </a:extLst>
          </p:cNvPr>
          <p:cNvSpPr txBox="1"/>
          <p:nvPr/>
        </p:nvSpPr>
        <p:spPr>
          <a:xfrm>
            <a:off x="532660" y="1438183"/>
            <a:ext cx="1473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00FF"/>
                </a:solidFill>
              </a:rPr>
              <a:t>同样问题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4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F7F9A8-0145-45B5-9F22-53421AE7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219" y="388030"/>
            <a:ext cx="4945610" cy="608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2DD2E2-E3A4-4903-8273-479C44E84D0A}"/>
              </a:ext>
            </a:extLst>
          </p:cNvPr>
          <p:cNvSpPr txBox="1"/>
          <p:nvPr/>
        </p:nvSpPr>
        <p:spPr>
          <a:xfrm>
            <a:off x="399495" y="1127464"/>
            <a:ext cx="30184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00FF"/>
                </a:solidFill>
              </a:rPr>
              <a:t>例</a:t>
            </a:r>
            <a:r>
              <a:rPr lang="zh-CN" altLang="en-US" sz="4400" b="1" dirty="0" smtClean="0">
                <a:solidFill>
                  <a:srgbClr val="0000FF"/>
                </a:solidFill>
              </a:rPr>
              <a:t>子</a:t>
            </a:r>
            <a:r>
              <a:rPr lang="en-US" altLang="zh-CN" sz="4400" b="1" dirty="0">
                <a:solidFill>
                  <a:srgbClr val="0000FF"/>
                </a:solidFill>
              </a:rPr>
              <a:t>5</a:t>
            </a:r>
            <a:r>
              <a:rPr lang="zh-CN" altLang="en-US" sz="4400" b="1" dirty="0" smtClean="0">
                <a:solidFill>
                  <a:srgbClr val="0000FF"/>
                </a:solidFill>
              </a:rPr>
              <a:t>：</a:t>
            </a:r>
            <a:endParaRPr lang="en-US" altLang="zh-CN" sz="4400" b="1" dirty="0">
              <a:solidFill>
                <a:srgbClr val="0000FF"/>
              </a:solidFill>
            </a:endParaRPr>
          </a:p>
          <a:p>
            <a:r>
              <a:rPr lang="zh-CN" altLang="en-US" sz="4400" b="1" dirty="0">
                <a:solidFill>
                  <a:srgbClr val="0000FF"/>
                </a:solidFill>
              </a:rPr>
              <a:t>张璐瑶同学毕业论</a:t>
            </a:r>
            <a:r>
              <a:rPr lang="zh-CN" altLang="en-US" sz="4400" b="1" dirty="0" smtClean="0">
                <a:solidFill>
                  <a:srgbClr val="0000FF"/>
                </a:solidFill>
              </a:rPr>
              <a:t>文</a:t>
            </a:r>
            <a:endParaRPr lang="en-US" altLang="zh-CN" sz="4400" b="1" dirty="0" smtClean="0">
              <a:solidFill>
                <a:srgbClr val="0000FF"/>
              </a:solidFill>
            </a:endParaRPr>
          </a:p>
          <a:p>
            <a:endParaRPr lang="en-US" altLang="zh-CN" sz="4400" b="1" dirty="0">
              <a:solidFill>
                <a:srgbClr val="0000FF"/>
              </a:solidFill>
            </a:endParaRPr>
          </a:p>
          <a:p>
            <a:r>
              <a:rPr lang="en-US" altLang="zh-CN" sz="4400" b="1" dirty="0" smtClean="0">
                <a:solidFill>
                  <a:srgbClr val="FF0000"/>
                </a:solidFill>
              </a:rPr>
              <a:t>2020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年毕业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91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2198-6980-401C-925B-004D2648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037" y="10457"/>
            <a:ext cx="4191925" cy="949911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solidFill>
                  <a:srgbClr val="0000FF"/>
                </a:solidFill>
              </a:rPr>
              <a:t>总</a:t>
            </a:r>
            <a:r>
              <a:rPr lang="zh-CN" altLang="en-US" sz="5400" b="1" dirty="0" smtClean="0">
                <a:solidFill>
                  <a:srgbClr val="0000FF"/>
                </a:solidFill>
              </a:rPr>
              <a:t>体评价</a:t>
            </a:r>
            <a:endParaRPr lang="zh-CN" altLang="en-US" sz="5400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1A936-94C4-4D08-9071-746B984A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974" y="878889"/>
            <a:ext cx="8515350" cy="549369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/>
              <a:t>该毕业论文还行，有很多需要提高的地方；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中英文摘要的写作思路不清楚；</a:t>
            </a:r>
            <a:endParaRPr lang="en-US" altLang="zh-CN" sz="32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前言写得过长，并且不太知道前言应该是关于什么的，以及应该怎么写，就是说思路上不清楚；同时写作的逻辑也不十分清楚；</a:t>
            </a:r>
            <a:endParaRPr lang="en-US" altLang="zh-CN" sz="32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3200" b="1" dirty="0">
                <a:solidFill>
                  <a:srgbClr val="C00000"/>
                </a:solidFill>
              </a:rPr>
              <a:t>写作时口语化表达较多；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/>
              <a:t>实验数据太少，显得单薄些；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C00000"/>
                </a:solidFill>
              </a:rPr>
              <a:t>图的格式及说明有错误及其他要提高的地方；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C00000"/>
                </a:solidFill>
              </a:rPr>
              <a:t>参考文献有不少问题。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DF861-0F10-468F-826D-3F77DEE8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84" y="284085"/>
            <a:ext cx="4659133" cy="62898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4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84F06-99A6-469F-AC00-9CC29CC4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02" y="63252"/>
            <a:ext cx="6358632" cy="6358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B2937-9DF2-4C22-BFD8-5A8A9BAEB86F}"/>
              </a:ext>
            </a:extLst>
          </p:cNvPr>
          <p:cNvSpPr txBox="1"/>
          <p:nvPr/>
        </p:nvSpPr>
        <p:spPr>
          <a:xfrm>
            <a:off x="257453" y="339174"/>
            <a:ext cx="2467992" cy="444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第</a:t>
            </a:r>
            <a:r>
              <a:rPr lang="en-US" altLang="zh-CN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2</a:t>
            </a: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段思路不清楚</a:t>
            </a:r>
            <a:endParaRPr lang="en-US" altLang="zh-CN" sz="32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研究思路是什么？</a:t>
            </a:r>
            <a:endParaRPr lang="en-US" altLang="zh-CN" sz="32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不清楚摘要应该怎么写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974E4A-56D2-410C-935A-62E3FAF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31" y="0"/>
            <a:ext cx="733410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B795F-1A65-4816-93C6-817CF35F9410}"/>
              </a:ext>
            </a:extLst>
          </p:cNvPr>
          <p:cNvSpPr txBox="1"/>
          <p:nvPr/>
        </p:nvSpPr>
        <p:spPr>
          <a:xfrm>
            <a:off x="0" y="1029810"/>
            <a:ext cx="2521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问题同中文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英文表达尚可，但是可以更加精炼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有语法错误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17EB41-57F0-4A16-892E-9C98A70F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808" y="0"/>
            <a:ext cx="5062123" cy="6645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47276-94E8-44EF-BF2F-8F73D7DFBF2F}"/>
              </a:ext>
            </a:extLst>
          </p:cNvPr>
          <p:cNvSpPr txBox="1"/>
          <p:nvPr/>
        </p:nvSpPr>
        <p:spPr>
          <a:xfrm>
            <a:off x="372861" y="1083077"/>
            <a:ext cx="2537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问题较多</a:t>
            </a:r>
            <a:endParaRPr lang="en-US" altLang="zh-CN" sz="32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好像不知道如何写背景</a:t>
            </a:r>
            <a:endParaRPr lang="en-US" altLang="zh-CN" sz="32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东一块，西一块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1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3455" y="147143"/>
            <a:ext cx="7772400" cy="1691673"/>
          </a:xfrm>
        </p:spPr>
        <p:txBody>
          <a:bodyPr>
            <a:normAutofit/>
          </a:bodyPr>
          <a:lstStyle/>
          <a:p>
            <a:r>
              <a:rPr lang="zh-CN" altLang="en-US" sz="6600" b="1" dirty="0" smtClean="0">
                <a:solidFill>
                  <a:srgbClr val="3333FF"/>
                </a:solidFill>
              </a:rPr>
              <a:t>第五部分：</a:t>
            </a:r>
            <a:endParaRPr lang="zh-CN" altLang="en-US" sz="6600" b="1" dirty="0">
              <a:solidFill>
                <a:srgbClr val="3333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0446" y="2466920"/>
            <a:ext cx="7675181" cy="1169659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3333FF"/>
                </a:solidFill>
              </a:rPr>
              <a:t>本科毕业论文写作</a:t>
            </a:r>
            <a:endParaRPr lang="zh-CN" altLang="en-US" sz="6000" b="1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4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A2F59-DBC4-413C-9830-95707B7E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78" y="28300"/>
            <a:ext cx="4653423" cy="682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5E756-5498-42AA-BA86-731B2BB3CBDF}"/>
              </a:ext>
            </a:extLst>
          </p:cNvPr>
          <p:cNvSpPr txBox="1"/>
          <p:nvPr/>
        </p:nvSpPr>
        <p:spPr>
          <a:xfrm>
            <a:off x="301840" y="1384916"/>
            <a:ext cx="291035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问题同上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大概是觉得自己数据不多，需要在背景里多写些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0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28D26-0D55-4041-BCED-65982C37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49" y="0"/>
            <a:ext cx="4084782" cy="6384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BCF1C-736C-4C09-9E63-3B7719ECD3BE}"/>
              </a:ext>
            </a:extLst>
          </p:cNvPr>
          <p:cNvSpPr txBox="1"/>
          <p:nvPr/>
        </p:nvSpPr>
        <p:spPr>
          <a:xfrm>
            <a:off x="159798" y="1198485"/>
            <a:ext cx="389624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前言最后一页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没有告诉应该如何解决这个问题，以及达到什么目的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没有说明章节的安排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99C495-5023-440C-9F4B-EEB9FF4B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3" y="346226"/>
            <a:ext cx="8605401" cy="5554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E0D23-246B-4469-84CF-83CE3689FD97}"/>
              </a:ext>
            </a:extLst>
          </p:cNvPr>
          <p:cNvSpPr txBox="1"/>
          <p:nvPr/>
        </p:nvSpPr>
        <p:spPr>
          <a:xfrm>
            <a:off x="127257" y="230819"/>
            <a:ext cx="26514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图不清楚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altLang="zh-CN" sz="3200" b="1" dirty="0">
                <a:solidFill>
                  <a:srgbClr val="C00000"/>
                </a:solidFill>
              </a:rPr>
              <a:t>--</a:t>
            </a:r>
            <a:r>
              <a:rPr lang="zh-CN" altLang="en-US" sz="3200" b="1" dirty="0">
                <a:solidFill>
                  <a:srgbClr val="C00000"/>
                </a:solidFill>
              </a:rPr>
              <a:t>图的说明的英文错误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35748-CB8F-4282-979D-AA97C7C2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4" y="506029"/>
            <a:ext cx="8347544" cy="5618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33F75-C7EA-41AD-B293-17B9310FAE1B}"/>
              </a:ext>
            </a:extLst>
          </p:cNvPr>
          <p:cNvSpPr txBox="1"/>
          <p:nvPr/>
        </p:nvSpPr>
        <p:spPr>
          <a:xfrm>
            <a:off x="5166804" y="0"/>
            <a:ext cx="3435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</a:rPr>
              <a:t>图太小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</a:rPr>
              <a:t>图的格式有很多问题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</a:rPr>
              <a:t>想想如何让你在最短时间内能看清楚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DE72AB-4489-4B82-B39F-C0D9F8D5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165" y="117794"/>
            <a:ext cx="4308005" cy="6622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3069D-F3B3-4196-BC06-E76991866384}"/>
              </a:ext>
            </a:extLst>
          </p:cNvPr>
          <p:cNvSpPr txBox="1"/>
          <p:nvPr/>
        </p:nvSpPr>
        <p:spPr>
          <a:xfrm>
            <a:off x="292963" y="1100831"/>
            <a:ext cx="329361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参考文献问题多</a:t>
            </a:r>
            <a:endParaRPr lang="en-US" altLang="zh-CN" sz="2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spcBef>
                <a:spcPts val="1800"/>
              </a:spcBef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格式不一致</a:t>
            </a:r>
            <a:endParaRPr lang="en-US" altLang="zh-CN" sz="2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spcBef>
                <a:spcPts val="1800"/>
              </a:spcBef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杂志名字大小写</a:t>
            </a:r>
            <a:endParaRPr lang="en-US" altLang="zh-CN" sz="2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spcBef>
                <a:spcPts val="1800"/>
              </a:spcBef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作者名字姓与名的顺序</a:t>
            </a:r>
            <a:endParaRPr lang="en-US" altLang="zh-CN" sz="2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spcBef>
                <a:spcPts val="1800"/>
              </a:spcBef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多余信息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01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70BF5-9E03-4522-8051-A20F2C30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254" y="115410"/>
            <a:ext cx="4291547" cy="6485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210D2B-7B5E-42BD-8C03-FFB98C41EDB1}"/>
              </a:ext>
            </a:extLst>
          </p:cNvPr>
          <p:cNvSpPr txBox="1"/>
          <p:nvPr/>
        </p:nvSpPr>
        <p:spPr>
          <a:xfrm>
            <a:off x="452761" y="1322773"/>
            <a:ext cx="2192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</a:rPr>
              <a:t>问题同上页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3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264F65-CF97-4346-A758-B0F7AB8E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00" y="204361"/>
            <a:ext cx="7658516" cy="6449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59483-DF97-42A5-A19E-99B4301376C6}"/>
              </a:ext>
            </a:extLst>
          </p:cNvPr>
          <p:cNvSpPr txBox="1"/>
          <p:nvPr/>
        </p:nvSpPr>
        <p:spPr>
          <a:xfrm>
            <a:off x="142043" y="1278384"/>
            <a:ext cx="1606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C00000"/>
                </a:solidFill>
              </a:rPr>
              <a:t>同样问题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324CB-6AC9-4CBE-98CC-CD980FBD2354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3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381" y="245198"/>
            <a:ext cx="8768738" cy="1166219"/>
          </a:xfrm>
        </p:spPr>
        <p:txBody>
          <a:bodyPr>
            <a:noAutofit/>
          </a:bodyPr>
          <a:lstStyle/>
          <a:p>
            <a:r>
              <a:rPr lang="zh-CN" altLang="en-US" sz="4800" b="1" dirty="0" smtClean="0">
                <a:solidFill>
                  <a:srgbClr val="C00000"/>
                </a:solidFill>
              </a:rPr>
              <a:t>六、本</a:t>
            </a:r>
            <a:r>
              <a:rPr lang="zh-CN" altLang="en-US" sz="4800" b="1" dirty="0" smtClean="0">
                <a:solidFill>
                  <a:srgbClr val="C00000"/>
                </a:solidFill>
              </a:rPr>
              <a:t>科毕业论文</a:t>
            </a:r>
            <a:r>
              <a:rPr lang="zh-CN" altLang="en-US" sz="4800" b="1" dirty="0" smtClean="0">
                <a:solidFill>
                  <a:srgbClr val="C00000"/>
                </a:solidFill>
              </a:rPr>
              <a:t>的常见问</a:t>
            </a:r>
            <a:r>
              <a:rPr lang="zh-CN" altLang="en-US" sz="4800" b="1" dirty="0" smtClean="0">
                <a:solidFill>
                  <a:srgbClr val="C00000"/>
                </a:solidFill>
              </a:rPr>
              <a:t>题</a:t>
            </a:r>
            <a:endParaRPr lang="zh-CN" alt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1417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b="1" dirty="0" smtClean="0">
                <a:solidFill>
                  <a:srgbClr val="0000CC"/>
                </a:solidFill>
              </a:rPr>
              <a:t>第一类：格式，包括参考文献</a:t>
            </a:r>
            <a:endParaRPr lang="en-US" altLang="zh-CN" sz="3600" b="1" dirty="0" smtClean="0">
              <a:solidFill>
                <a:srgbClr val="0000C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 b="1" dirty="0" smtClean="0">
                <a:solidFill>
                  <a:srgbClr val="0000CC"/>
                </a:solidFill>
              </a:rPr>
              <a:t>第二类：绪论里面的介绍，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如何与</a:t>
            </a:r>
            <a:r>
              <a:rPr lang="zh-CN" altLang="en-US" sz="3600" b="1" dirty="0" smtClean="0">
                <a:solidFill>
                  <a:srgbClr val="0000CC"/>
                </a:solidFill>
              </a:rPr>
              <a:t>前后对应起来</a:t>
            </a:r>
            <a:endParaRPr lang="en-US" altLang="zh-CN" sz="3600" b="1" dirty="0" smtClean="0">
              <a:solidFill>
                <a:srgbClr val="0000C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 b="1" dirty="0" smtClean="0">
                <a:solidFill>
                  <a:srgbClr val="0000CC"/>
                </a:solidFill>
              </a:rPr>
              <a:t>第三类：图与表的表达问题</a:t>
            </a:r>
            <a:endParaRPr lang="zh-CN" altLang="en-US" sz="3600" b="1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76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522" y="88136"/>
            <a:ext cx="5595880" cy="892365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学</a:t>
            </a:r>
            <a:r>
              <a:rPr lang="zh-CN" altLang="en-US" b="1" dirty="0" smtClean="0">
                <a:solidFill>
                  <a:srgbClr val="0000FF"/>
                </a:solidFill>
              </a:rPr>
              <a:t>士学位论文封</a:t>
            </a:r>
            <a:r>
              <a:rPr lang="zh-CN" altLang="en-US" b="1" dirty="0">
                <a:solidFill>
                  <a:srgbClr val="0000FF"/>
                </a:solidFill>
              </a:rPr>
              <a:t>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98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51" y="881350"/>
            <a:ext cx="3702150" cy="53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1DAD-BC3A-4A38-8A44-DA339ECB0649}" type="slidenum">
              <a:rPr lang="zh-CN" altLang="en-US" smtClean="0"/>
              <a:t>99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119" y="99151"/>
            <a:ext cx="3480316" cy="6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6574</Words>
  <Application>Microsoft Office PowerPoint</Application>
  <PresentationFormat>On-screen Show (4:3)</PresentationFormat>
  <Paragraphs>484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1" baseType="lpstr">
      <vt:lpstr>等线</vt:lpstr>
      <vt:lpstr>等线 Light</vt:lpstr>
      <vt:lpstr>仿宋</vt:lpstr>
      <vt:lpstr>Arial</vt:lpstr>
      <vt:lpstr>Calibri</vt:lpstr>
      <vt:lpstr>Calibri Light</vt:lpstr>
      <vt:lpstr>Wingdings</vt:lpstr>
      <vt:lpstr>Office Theme</vt:lpstr>
      <vt:lpstr>材料科学学术道德规范与论文写作 第3次课</vt:lpstr>
      <vt:lpstr>系列讲座大纲</vt:lpstr>
      <vt:lpstr>第四部分：</vt:lpstr>
      <vt:lpstr>论文写作</vt:lpstr>
      <vt:lpstr>1. 为什么要写（学术）论文？</vt:lpstr>
      <vt:lpstr>1. 为什么要写（学术）论文？-续1</vt:lpstr>
      <vt:lpstr>2.（学术）论文是什么？</vt:lpstr>
      <vt:lpstr>3. 期刊论文的主要组成</vt:lpstr>
      <vt:lpstr>第五部分：</vt:lpstr>
      <vt:lpstr>‘本科毕业论文写作’ 讲座提纲</vt:lpstr>
      <vt:lpstr>一、本科毕业论文的实质与意义</vt:lpstr>
      <vt:lpstr>二、国科大本科毕业论文的要求</vt:lpstr>
      <vt:lpstr>书写规范</vt:lpstr>
      <vt:lpstr>排版与印刷要求</vt:lpstr>
      <vt:lpstr>《撰写规范指导意见》的注意事项</vt:lpstr>
      <vt:lpstr>三、如何写本科毕业论文？</vt:lpstr>
      <vt:lpstr>PowerPoint Presentation</vt:lpstr>
      <vt:lpstr>大纲例子2：一篇英文论文的修改</vt:lpstr>
      <vt:lpstr>三、如何写本科毕业论文？--续1</vt:lpstr>
      <vt:lpstr>三、如何写本科毕业论文？--续2</vt:lpstr>
      <vt:lpstr>重要时间节点</vt:lpstr>
      <vt:lpstr>查重要求</vt:lpstr>
      <vt:lpstr>如何写学术论文？-续3</vt:lpstr>
      <vt:lpstr>撰写（学术）论文的注意事项</vt:lpstr>
      <vt:lpstr>黄老师阅读‘本科毕业论文’的一些感受</vt:lpstr>
      <vt:lpstr>写毕业论文的思路（供参考）</vt:lpstr>
      <vt:lpstr>Title （标题）</vt:lpstr>
      <vt:lpstr>Author and affiliation</vt:lpstr>
      <vt:lpstr>Abstract (摘要)</vt:lpstr>
      <vt:lpstr>摘要的写作注意事项：</vt:lpstr>
      <vt:lpstr>摘要的写作注意事项：续1</vt:lpstr>
      <vt:lpstr>Key words</vt:lpstr>
      <vt:lpstr>Introduction(引言)</vt:lpstr>
      <vt:lpstr>Main body (正文)</vt:lpstr>
      <vt:lpstr>Acknowledgment</vt:lpstr>
      <vt:lpstr>References（参考文献）</vt:lpstr>
      <vt:lpstr>References（参考文献）-续1</vt:lpstr>
      <vt:lpstr>论文的写作</vt:lpstr>
      <vt:lpstr>论文的写作-续1</vt:lpstr>
      <vt:lpstr>论文撰写参考书籍</vt:lpstr>
      <vt:lpstr>PowerPoint Presentation</vt:lpstr>
      <vt:lpstr>四、图与表的制作技巧</vt:lpstr>
      <vt:lpstr>一个图的格式参考模板</vt:lpstr>
      <vt:lpstr>一个相对不错图的例子：已经交流的图</vt:lpstr>
      <vt:lpstr>毕业（期刊）论文的主要组成</vt:lpstr>
      <vt:lpstr>论文的主要组成-续1</vt:lpstr>
      <vt:lpstr>五、本科毕业论文5个实例: 2019+2020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总体评价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总体评价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六、本科毕业论文的常见问题</vt:lpstr>
      <vt:lpstr>学士学位论文封面</vt:lpstr>
      <vt:lpstr>PowerPoint Presentation</vt:lpstr>
      <vt:lpstr>PowerPoint Presentation</vt:lpstr>
      <vt:lpstr>目录</vt:lpstr>
      <vt:lpstr>目录</vt:lpstr>
      <vt:lpstr>中英文摘要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绪论/引言/Introduction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论文中的图与表格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‘参考文献’部分问题最多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材料科学学术道德规范与论文写作 第2次课</dc:title>
  <dc:creator>webuser</dc:creator>
  <cp:lastModifiedBy>webuser</cp:lastModifiedBy>
  <cp:revision>28</cp:revision>
  <dcterms:created xsi:type="dcterms:W3CDTF">2021-03-01T09:18:15Z</dcterms:created>
  <dcterms:modified xsi:type="dcterms:W3CDTF">2021-03-03T09:41:43Z</dcterms:modified>
</cp:coreProperties>
</file>